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slideshow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325" r:id="rId4"/>
    <p:sldId id="326" r:id="rId5"/>
    <p:sldId id="327" r:id="rId6"/>
    <p:sldId id="328" r:id="rId7"/>
    <p:sldId id="329" r:id="rId8"/>
    <p:sldId id="330" r:id="rId9"/>
    <p:sldId id="336" r:id="rId10"/>
    <p:sldId id="337" r:id="rId11"/>
    <p:sldId id="331" r:id="rId12"/>
    <p:sldId id="332" r:id="rId13"/>
    <p:sldId id="333" r:id="rId14"/>
    <p:sldId id="334" r:id="rId15"/>
    <p:sldId id="335" r:id="rId16"/>
    <p:sldId id="302" r:id="rId1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200" b="0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F5F0C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87CED4">
              <a:alpha val="2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5DC123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3632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05381"/>
              <a:satOff val="14341"/>
              <a:lumOff val="1080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45761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77C83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272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与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文本"/>
          <p:cNvSpPr txBox="1">
            <a:spLocks noGrp="1"/>
          </p:cNvSpPr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12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4833937" y="7072312"/>
            <a:ext cx="14716126" cy="1589485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水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像"/>
          <p:cNvSpPr>
            <a:spLocks noGrp="1"/>
          </p:cNvSpPr>
          <p:nvPr>
            <p:ph type="pic" sz="half" idx="13"/>
          </p:nvPr>
        </p:nvSpPr>
        <p:spPr>
          <a:xfrm>
            <a:off x="5298281" y="464343"/>
            <a:ext cx="13751721" cy="916781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标题文本"/>
          <p:cNvSpPr txBox="1">
            <a:spLocks noGrp="1"/>
          </p:cNvSpPr>
          <p:nvPr>
            <p:ph type="title"/>
          </p:nvPr>
        </p:nvSpPr>
        <p:spPr>
          <a:xfrm>
            <a:off x="4833937" y="9447609"/>
            <a:ext cx="14716126" cy="2000251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sp>
        <p:nvSpPr>
          <p:cNvPr id="22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4833937" y="11519296"/>
            <a:ext cx="14716126" cy="1714501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3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垂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图像"/>
          <p:cNvSpPr>
            <a:spLocks noGrp="1"/>
          </p:cNvSpPr>
          <p:nvPr>
            <p:ph type="pic" sz="half" idx="13"/>
          </p:nvPr>
        </p:nvSpPr>
        <p:spPr>
          <a:xfrm>
            <a:off x="12388453" y="1071562"/>
            <a:ext cx="7727157" cy="1159073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标题文本"/>
          <p:cNvSpPr txBox="1">
            <a:spLocks noGrp="1"/>
          </p:cNvSpPr>
          <p:nvPr>
            <p:ph type="title"/>
          </p:nvPr>
        </p:nvSpPr>
        <p:spPr>
          <a:xfrm>
            <a:off x="4387453" y="1071562"/>
            <a:ext cx="7500938" cy="5625704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标题文本</a:t>
            </a:r>
          </a:p>
        </p:txBody>
      </p:sp>
      <p:sp>
        <p:nvSpPr>
          <p:cNvPr id="40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4387453" y="7036593"/>
            <a:ext cx="7500938" cy="5625704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1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 - 顶部对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4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标题文本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正文级别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正文级别 1…"/>
          <p:cNvSpPr txBox="1">
            <a:spLocks noGrp="1"/>
          </p:cNvSpPr>
          <p:nvPr>
            <p:ph type="body" idx="1"/>
          </p:nvPr>
        </p:nvSpPr>
        <p:spPr>
          <a:xfrm>
            <a:off x="4387453" y="1785937"/>
            <a:ext cx="15609094" cy="10144126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3 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图像"/>
          <p:cNvSpPr>
            <a:spLocks noGrp="1"/>
          </p:cNvSpPr>
          <p:nvPr>
            <p:ph type="pic" sz="quarter" idx="13"/>
          </p:nvPr>
        </p:nvSpPr>
        <p:spPr>
          <a:xfrm>
            <a:off x="12138421" y="7125890"/>
            <a:ext cx="8358189" cy="557212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图像"/>
          <p:cNvSpPr>
            <a:spLocks noGrp="1"/>
          </p:cNvSpPr>
          <p:nvPr>
            <p:ph type="pic" sz="quarter" idx="14"/>
          </p:nvPr>
        </p:nvSpPr>
        <p:spPr>
          <a:xfrm>
            <a:off x="12138421" y="1071562"/>
            <a:ext cx="8224244" cy="548282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图像"/>
          <p:cNvSpPr>
            <a:spLocks noGrp="1"/>
          </p:cNvSpPr>
          <p:nvPr>
            <p:ph type="pic" sz="half" idx="15"/>
          </p:nvPr>
        </p:nvSpPr>
        <p:spPr>
          <a:xfrm>
            <a:off x="4065984" y="1017984"/>
            <a:ext cx="7929564" cy="1189434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4833937" y="8947546"/>
            <a:ext cx="14716126" cy="75009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4" name="“在此键入引文。”"/>
          <p:cNvSpPr txBox="1">
            <a:spLocks noGrp="1"/>
          </p:cNvSpPr>
          <p:nvPr>
            <p:ph type="body" sz="quarter" idx="14"/>
          </p:nvPr>
        </p:nvSpPr>
        <p:spPr>
          <a:xfrm>
            <a:off x="4833937" y="5916215"/>
            <a:ext cx="14716126" cy="11334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3300"/>
              </a:spcBef>
              <a:buSzTx/>
              <a:buNone/>
              <a:defRPr sz="5600"/>
            </a:lvl1pPr>
          </a:lstStyle>
          <a:p>
            <a:r>
              <a:t>“在此键入引文。”</a:t>
            </a:r>
          </a:p>
        </p:txBody>
      </p:sp>
      <p:sp>
        <p:nvSpPr>
          <p:cNvPr id="9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图像"/>
          <p:cNvSpPr>
            <a:spLocks noGrp="1"/>
          </p:cNvSpPr>
          <p:nvPr>
            <p:ph type="pic" idx="13"/>
          </p:nvPr>
        </p:nvSpPr>
        <p:spPr>
          <a:xfrm>
            <a:off x="1905000" y="0"/>
            <a:ext cx="2057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01625"/>
            <a:ext cx="494513" cy="511175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>
            <a:spLocks noGrp="1"/>
          </p:cNvSpPr>
          <p:nvPr>
            <p:ph type="title"/>
          </p:nvPr>
        </p:nvSpPr>
        <p:spPr>
          <a:xfrm>
            <a:off x="4387453" y="571500"/>
            <a:ext cx="15609094" cy="2982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3" name="正文级别 1…"/>
          <p:cNvSpPr txBox="1">
            <a:spLocks noGrp="1"/>
          </p:cNvSpPr>
          <p:nvPr>
            <p:ph type="body" idx="1"/>
          </p:nvPr>
        </p:nvSpPr>
        <p:spPr>
          <a:xfrm>
            <a:off x="4387453" y="3643312"/>
            <a:ext cx="15609094" cy="88403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35814" y="13026231"/>
            <a:ext cx="494513" cy="511176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b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ransition spd="med"/>
  <p:txStyles>
    <p:title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6256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10828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15400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9972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24544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29116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33688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38260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4283242" marR="0" indent="-625642" algn="l" defTabSz="821531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hyperlink" Target="http://WWW.ATLASIED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edaudio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2019"/>
          <p:cNvSpPr txBox="1">
            <a:spLocks noGrp="1"/>
          </p:cNvSpPr>
          <p:nvPr>
            <p:ph type="subTitle" sz="quarter" idx="1"/>
          </p:nvPr>
        </p:nvSpPr>
        <p:spPr>
          <a:xfrm>
            <a:off x="4833937" y="3143250"/>
            <a:ext cx="14716126" cy="1589485"/>
          </a:xfrm>
          <a:prstGeom prst="rect">
            <a:avLst/>
          </a:prstGeom>
          <a:effectLst>
            <a:reflection stA="50000" endPos="40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accent6">
                    <a:hueOff val="10811956"/>
                    <a:satOff val="-58544"/>
                    <a:lumOff val="-9736"/>
                  </a:schemeClr>
                </a:solidFill>
                <a:latin typeface="儷黑 Pro"/>
                <a:ea typeface="儷黑 Pro"/>
                <a:cs typeface="儷黑 Pro"/>
                <a:sym typeface="儷黑 Pro"/>
              </a:defRPr>
            </a:lvl1pPr>
          </a:lstStyle>
          <a:p>
            <a:r>
              <a:rPr lang="en-US" altLang="zh-CN" dirty="0"/>
              <a:t>2020</a:t>
            </a:r>
            <a:endParaRPr dirty="0"/>
          </a:p>
        </p:txBody>
      </p:sp>
      <p:sp>
        <p:nvSpPr>
          <p:cNvPr id="123" name="世界"/>
          <p:cNvSpPr/>
          <p:nvPr/>
        </p:nvSpPr>
        <p:spPr>
          <a:xfrm>
            <a:off x="8326592" y="12442142"/>
            <a:ext cx="444191" cy="444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45" y="0"/>
                  <a:pt x="0" y="484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6755" y="21600"/>
                  <a:pt x="21600" y="16755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lose/>
                <a:moveTo>
                  <a:pt x="11993" y="938"/>
                </a:moveTo>
                <a:cubicBezTo>
                  <a:pt x="14122" y="1194"/>
                  <a:pt x="16044" y="2125"/>
                  <a:pt x="17542" y="3512"/>
                </a:cubicBezTo>
                <a:cubicBezTo>
                  <a:pt x="16898" y="4108"/>
                  <a:pt x="16188" y="4611"/>
                  <a:pt x="15429" y="5012"/>
                </a:cubicBezTo>
                <a:cubicBezTo>
                  <a:pt x="15343" y="4850"/>
                  <a:pt x="15255" y="4689"/>
                  <a:pt x="15162" y="4531"/>
                </a:cubicBezTo>
                <a:cubicBezTo>
                  <a:pt x="14347" y="3140"/>
                  <a:pt x="13267" y="1918"/>
                  <a:pt x="11993" y="938"/>
                </a:cubicBezTo>
                <a:close/>
                <a:moveTo>
                  <a:pt x="9560" y="943"/>
                </a:moveTo>
                <a:cubicBezTo>
                  <a:pt x="8289" y="1922"/>
                  <a:pt x="7211" y="3142"/>
                  <a:pt x="6397" y="4531"/>
                </a:cubicBezTo>
                <a:cubicBezTo>
                  <a:pt x="6308" y="4684"/>
                  <a:pt x="6222" y="4839"/>
                  <a:pt x="6139" y="4995"/>
                </a:cubicBezTo>
                <a:cubicBezTo>
                  <a:pt x="5392" y="4597"/>
                  <a:pt x="4693" y="4100"/>
                  <a:pt x="4058" y="3512"/>
                </a:cubicBezTo>
                <a:cubicBezTo>
                  <a:pt x="5545" y="2136"/>
                  <a:pt x="7450" y="1207"/>
                  <a:pt x="9560" y="943"/>
                </a:cubicBezTo>
                <a:close/>
                <a:moveTo>
                  <a:pt x="10366" y="1421"/>
                </a:moveTo>
                <a:lnTo>
                  <a:pt x="10366" y="6141"/>
                </a:lnTo>
                <a:cubicBezTo>
                  <a:pt x="9165" y="6090"/>
                  <a:pt x="8002" y="5827"/>
                  <a:pt x="6920" y="5368"/>
                </a:cubicBezTo>
                <a:cubicBezTo>
                  <a:pt x="6992" y="5234"/>
                  <a:pt x="7066" y="5100"/>
                  <a:pt x="7143" y="4968"/>
                </a:cubicBezTo>
                <a:cubicBezTo>
                  <a:pt x="7960" y="3575"/>
                  <a:pt x="9062" y="2365"/>
                  <a:pt x="10366" y="1421"/>
                </a:cubicBezTo>
                <a:close/>
                <a:moveTo>
                  <a:pt x="11234" y="1451"/>
                </a:moveTo>
                <a:cubicBezTo>
                  <a:pt x="12520" y="2391"/>
                  <a:pt x="13607" y="3589"/>
                  <a:pt x="14415" y="4968"/>
                </a:cubicBezTo>
                <a:cubicBezTo>
                  <a:pt x="14495" y="5104"/>
                  <a:pt x="14572" y="5244"/>
                  <a:pt x="14646" y="5383"/>
                </a:cubicBezTo>
                <a:cubicBezTo>
                  <a:pt x="13574" y="5833"/>
                  <a:pt x="12424" y="6090"/>
                  <a:pt x="11234" y="6141"/>
                </a:cubicBezTo>
                <a:lnTo>
                  <a:pt x="11234" y="1451"/>
                </a:lnTo>
                <a:close/>
                <a:moveTo>
                  <a:pt x="3448" y="4128"/>
                </a:moveTo>
                <a:cubicBezTo>
                  <a:pt x="4152" y="4783"/>
                  <a:pt x="4928" y="5335"/>
                  <a:pt x="5759" y="5775"/>
                </a:cubicBezTo>
                <a:cubicBezTo>
                  <a:pt x="5120" y="7219"/>
                  <a:pt x="4759" y="8779"/>
                  <a:pt x="4701" y="10368"/>
                </a:cubicBezTo>
                <a:lnTo>
                  <a:pt x="876" y="10368"/>
                </a:lnTo>
                <a:cubicBezTo>
                  <a:pt x="979" y="7972"/>
                  <a:pt x="1935" y="5793"/>
                  <a:pt x="3448" y="4128"/>
                </a:cubicBezTo>
                <a:close/>
                <a:moveTo>
                  <a:pt x="18152" y="4128"/>
                </a:moveTo>
                <a:cubicBezTo>
                  <a:pt x="19665" y="5793"/>
                  <a:pt x="20621" y="7972"/>
                  <a:pt x="20724" y="10368"/>
                </a:cubicBezTo>
                <a:lnTo>
                  <a:pt x="16858" y="10368"/>
                </a:lnTo>
                <a:cubicBezTo>
                  <a:pt x="16800" y="8785"/>
                  <a:pt x="16441" y="7231"/>
                  <a:pt x="15807" y="5792"/>
                </a:cubicBezTo>
                <a:cubicBezTo>
                  <a:pt x="16650" y="5349"/>
                  <a:pt x="17439" y="4792"/>
                  <a:pt x="18152" y="4128"/>
                </a:cubicBezTo>
                <a:close/>
                <a:moveTo>
                  <a:pt x="6541" y="6148"/>
                </a:moveTo>
                <a:cubicBezTo>
                  <a:pt x="7739" y="6662"/>
                  <a:pt x="9031" y="6956"/>
                  <a:pt x="10366" y="7008"/>
                </a:cubicBezTo>
                <a:lnTo>
                  <a:pt x="10366" y="10368"/>
                </a:lnTo>
                <a:lnTo>
                  <a:pt x="5569" y="10368"/>
                </a:lnTo>
                <a:cubicBezTo>
                  <a:pt x="5626" y="8908"/>
                  <a:pt x="5956" y="7475"/>
                  <a:pt x="6541" y="6148"/>
                </a:cubicBezTo>
                <a:close/>
                <a:moveTo>
                  <a:pt x="15024" y="6163"/>
                </a:moveTo>
                <a:cubicBezTo>
                  <a:pt x="15604" y="7486"/>
                  <a:pt x="15934" y="8914"/>
                  <a:pt x="15991" y="10368"/>
                </a:cubicBezTo>
                <a:lnTo>
                  <a:pt x="11234" y="10368"/>
                </a:lnTo>
                <a:lnTo>
                  <a:pt x="11234" y="7008"/>
                </a:lnTo>
                <a:cubicBezTo>
                  <a:pt x="12557" y="6956"/>
                  <a:pt x="13835" y="6668"/>
                  <a:pt x="15024" y="6163"/>
                </a:cubicBezTo>
                <a:close/>
                <a:moveTo>
                  <a:pt x="876" y="11234"/>
                </a:moveTo>
                <a:lnTo>
                  <a:pt x="4700" y="11234"/>
                </a:lnTo>
                <a:cubicBezTo>
                  <a:pt x="4753" y="12849"/>
                  <a:pt x="5119" y="14437"/>
                  <a:pt x="5773" y="15903"/>
                </a:cubicBezTo>
                <a:cubicBezTo>
                  <a:pt x="4953" y="16335"/>
                  <a:pt x="4185" y="16876"/>
                  <a:pt x="3488" y="17518"/>
                </a:cubicBezTo>
                <a:cubicBezTo>
                  <a:pt x="1952" y="15847"/>
                  <a:pt x="980" y="13652"/>
                  <a:pt x="876" y="11234"/>
                </a:cubicBezTo>
                <a:close/>
                <a:moveTo>
                  <a:pt x="5567" y="11234"/>
                </a:moveTo>
                <a:lnTo>
                  <a:pt x="10366" y="11234"/>
                </a:lnTo>
                <a:lnTo>
                  <a:pt x="10366" y="14676"/>
                </a:lnTo>
                <a:cubicBezTo>
                  <a:pt x="9036" y="14728"/>
                  <a:pt x="7749" y="15021"/>
                  <a:pt x="6554" y="15532"/>
                </a:cubicBezTo>
                <a:cubicBezTo>
                  <a:pt x="5955" y="14182"/>
                  <a:pt x="5619" y="12720"/>
                  <a:pt x="5567" y="11234"/>
                </a:cubicBezTo>
                <a:close/>
                <a:moveTo>
                  <a:pt x="11234" y="11234"/>
                </a:moveTo>
                <a:lnTo>
                  <a:pt x="15992" y="11234"/>
                </a:lnTo>
                <a:cubicBezTo>
                  <a:pt x="15940" y="12714"/>
                  <a:pt x="15605" y="14169"/>
                  <a:pt x="15010" y="15515"/>
                </a:cubicBezTo>
                <a:cubicBezTo>
                  <a:pt x="13825" y="15013"/>
                  <a:pt x="12552" y="14728"/>
                  <a:pt x="11234" y="14676"/>
                </a:cubicBezTo>
                <a:lnTo>
                  <a:pt x="11234" y="11234"/>
                </a:lnTo>
                <a:close/>
                <a:moveTo>
                  <a:pt x="16860" y="11234"/>
                </a:moveTo>
                <a:lnTo>
                  <a:pt x="20724" y="11234"/>
                </a:lnTo>
                <a:cubicBezTo>
                  <a:pt x="20620" y="13652"/>
                  <a:pt x="19648" y="15847"/>
                  <a:pt x="18112" y="17518"/>
                </a:cubicBezTo>
                <a:cubicBezTo>
                  <a:pt x="17406" y="16867"/>
                  <a:pt x="16627" y="16321"/>
                  <a:pt x="15795" y="15886"/>
                </a:cubicBezTo>
                <a:cubicBezTo>
                  <a:pt x="16444" y="14425"/>
                  <a:pt x="16807" y="12842"/>
                  <a:pt x="16860" y="11234"/>
                </a:cubicBezTo>
                <a:close/>
                <a:moveTo>
                  <a:pt x="10366" y="15544"/>
                </a:moveTo>
                <a:lnTo>
                  <a:pt x="10366" y="20226"/>
                </a:lnTo>
                <a:cubicBezTo>
                  <a:pt x="9026" y="19256"/>
                  <a:pt x="7899" y="18005"/>
                  <a:pt x="7077" y="16566"/>
                </a:cubicBezTo>
                <a:cubicBezTo>
                  <a:pt x="7029" y="16481"/>
                  <a:pt x="6982" y="16396"/>
                  <a:pt x="6936" y="16310"/>
                </a:cubicBezTo>
                <a:cubicBezTo>
                  <a:pt x="8013" y="15855"/>
                  <a:pt x="9170" y="15594"/>
                  <a:pt x="10366" y="15544"/>
                </a:cubicBezTo>
                <a:close/>
                <a:moveTo>
                  <a:pt x="11234" y="15544"/>
                </a:moveTo>
                <a:cubicBezTo>
                  <a:pt x="12418" y="15594"/>
                  <a:pt x="13563" y="15849"/>
                  <a:pt x="14631" y="16295"/>
                </a:cubicBezTo>
                <a:cubicBezTo>
                  <a:pt x="14582" y="16386"/>
                  <a:pt x="14532" y="16476"/>
                  <a:pt x="14480" y="16566"/>
                </a:cubicBezTo>
                <a:cubicBezTo>
                  <a:pt x="13667" y="17990"/>
                  <a:pt x="12556" y="19230"/>
                  <a:pt x="11234" y="20196"/>
                </a:cubicBezTo>
                <a:lnTo>
                  <a:pt x="11234" y="15544"/>
                </a:lnTo>
                <a:close/>
                <a:moveTo>
                  <a:pt x="15415" y="16666"/>
                </a:moveTo>
                <a:cubicBezTo>
                  <a:pt x="16162" y="17059"/>
                  <a:pt x="16861" y="17548"/>
                  <a:pt x="17498" y="18130"/>
                </a:cubicBezTo>
                <a:cubicBezTo>
                  <a:pt x="16023" y="19479"/>
                  <a:pt x="14143" y="20390"/>
                  <a:pt x="12062" y="20655"/>
                </a:cubicBezTo>
                <a:cubicBezTo>
                  <a:pt x="13343" y="19655"/>
                  <a:pt x="14426" y="18410"/>
                  <a:pt x="15233" y="16996"/>
                </a:cubicBezTo>
                <a:cubicBezTo>
                  <a:pt x="15295" y="16887"/>
                  <a:pt x="15356" y="16777"/>
                  <a:pt x="15415" y="16666"/>
                </a:cubicBezTo>
                <a:close/>
                <a:moveTo>
                  <a:pt x="6153" y="16683"/>
                </a:moveTo>
                <a:cubicBezTo>
                  <a:pt x="6209" y="16788"/>
                  <a:pt x="6267" y="16893"/>
                  <a:pt x="6326" y="16996"/>
                </a:cubicBezTo>
                <a:cubicBezTo>
                  <a:pt x="7132" y="18407"/>
                  <a:pt x="8212" y="19649"/>
                  <a:pt x="9489" y="20648"/>
                </a:cubicBezTo>
                <a:cubicBezTo>
                  <a:pt x="7428" y="20375"/>
                  <a:pt x="5565" y="19468"/>
                  <a:pt x="4102" y="18130"/>
                </a:cubicBezTo>
                <a:cubicBezTo>
                  <a:pt x="4730" y="17557"/>
                  <a:pt x="5418" y="17073"/>
                  <a:pt x="6153" y="16683"/>
                </a:cubicBezTo>
                <a:close/>
              </a:path>
            </a:pathLst>
          </a:custGeom>
          <a:solidFill>
            <a:schemeClr val="accent1">
              <a:hueOff val="-137333"/>
              <a:satOff val="-2150"/>
              <a:lumOff val="15684"/>
            </a:schemeClr>
          </a:solidFill>
          <a:ln w="12700">
            <a:miter lim="400000"/>
          </a:ln>
          <a:effectLst>
            <a:outerShdw blurRad="101600" dir="18900000" rotWithShape="0">
              <a:srgbClr val="000000">
                <a:alpha val="80000"/>
              </a:srgbClr>
            </a:outerShdw>
          </a:effectLst>
        </p:spPr>
        <p:txBody>
          <a:bodyPr lIns="71437" tIns="71437" rIns="71437" bIns="71437" anchor="ctr"/>
          <a:lstStyle/>
          <a:p>
            <a:pPr>
              <a:defRPr sz="32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24" name="英文网站 WWW.ATLASIED.COM"/>
          <p:cNvSpPr txBox="1"/>
          <p:nvPr/>
        </p:nvSpPr>
        <p:spPr>
          <a:xfrm>
            <a:off x="9307385" y="12639674"/>
            <a:ext cx="5769230" cy="67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/>
          <a:p>
            <a:pPr>
              <a:defRPr sz="3000">
                <a:solidFill>
                  <a:schemeClr val="accent4">
                    <a:hueOff val="181116"/>
                    <a:satOff val="-2364"/>
                    <a:lumOff val="-35561"/>
                  </a:schemeClr>
                </a:solidFill>
                <a:latin typeface="YuppySC-Regular"/>
                <a:ea typeface="YuppySC-Regular"/>
                <a:cs typeface="YuppySC-Regular"/>
                <a:sym typeface="YuppySC-Regular"/>
              </a:defRPr>
            </a:pPr>
            <a:r>
              <a:t>英文网站 </a:t>
            </a:r>
            <a:r>
              <a:rPr>
                <a:hlinkClick r:id="rId2"/>
              </a:rPr>
              <a:t>WWW.ATLASIED.COM</a:t>
            </a:r>
          </a:p>
        </p:txBody>
      </p:sp>
      <p:sp>
        <p:nvSpPr>
          <p:cNvPr id="125" name="中文网站 WWW.IEDAUDIO.COM.CN"/>
          <p:cNvSpPr txBox="1"/>
          <p:nvPr/>
        </p:nvSpPr>
        <p:spPr>
          <a:xfrm>
            <a:off x="9013824" y="11894542"/>
            <a:ext cx="6356351" cy="6762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 sz="3000">
                <a:solidFill>
                  <a:schemeClr val="accent4">
                    <a:hueOff val="181116"/>
                    <a:satOff val="-2364"/>
                    <a:lumOff val="-35561"/>
                  </a:schemeClr>
                </a:solidFill>
                <a:latin typeface="YuppySC-Regular"/>
                <a:ea typeface="YuppySC-Regular"/>
                <a:cs typeface="YuppySC-Regular"/>
                <a:sym typeface="YuppySC-Regular"/>
              </a:defRPr>
            </a:lvl1pPr>
          </a:lstStyle>
          <a:p>
            <a:r>
              <a:t>中文网站 WWW.IEDAUDIO.COM.CN</a:t>
            </a:r>
          </a:p>
        </p:txBody>
      </p:sp>
      <p:pic>
        <p:nvPicPr>
          <p:cNvPr id="9" name="图像" descr="图像">
            <a:extLst>
              <a:ext uri="{FF2B5EF4-FFF2-40B4-BE49-F238E27FC236}">
                <a16:creationId xmlns:a16="http://schemas.microsoft.com/office/drawing/2014/main" id="{9B96F17D-F496-4307-A156-CC6EA341D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0737" y="9249571"/>
            <a:ext cx="4282524" cy="678420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内容占位符 2">
            <a:extLst>
              <a:ext uri="{FF2B5EF4-FFF2-40B4-BE49-F238E27FC236}">
                <a16:creationId xmlns:a16="http://schemas.microsoft.com/office/drawing/2014/main" id="{2CF4DDBE-EE28-4333-AE3D-0EDB390F7EA8}"/>
              </a:ext>
            </a:extLst>
          </p:cNvPr>
          <p:cNvSpPr txBox="1">
            <a:spLocks/>
          </p:cNvSpPr>
          <p:nvPr/>
        </p:nvSpPr>
        <p:spPr>
          <a:xfrm>
            <a:off x="6555519" y="5061426"/>
            <a:ext cx="11460631" cy="1083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t">
            <a:normAutofit fontScale="92500" lnSpcReduction="20000"/>
          </a:bodyPr>
          <a:lstStyle>
            <a:lvl1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2911642" marR="0" indent="-625642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3368842" marR="0" indent="-625642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3826042" marR="0" indent="-625642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4283242" marR="0" indent="-625642" algn="l" defTabSz="821531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>
              <a:buClr>
                <a:schemeClr val="tx2"/>
              </a:buClr>
              <a:buSzPct val="115000"/>
            </a:pPr>
            <a:r>
              <a:rPr lang="en-US" altLang="zh-CN" sz="8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IED FIDS</a:t>
            </a:r>
            <a:r>
              <a:rPr lang="zh-CN" altLang="en-US" sz="80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航显系统</a:t>
            </a:r>
            <a:endParaRPr lang="en-US" altLang="zh-CN" sz="80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hangingPunct="1">
              <a:buClr>
                <a:schemeClr val="tx2"/>
              </a:buClr>
              <a:buSzPct val="115000"/>
            </a:pPr>
            <a:endParaRPr lang="en-US" altLang="zh-CN" sz="18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649DC659-DE89-468E-8C1E-8AFF9F2817EB}"/>
              </a:ext>
            </a:extLst>
          </p:cNvPr>
          <p:cNvSpPr txBox="1">
            <a:spLocks/>
          </p:cNvSpPr>
          <p:nvPr/>
        </p:nvSpPr>
        <p:spPr bwMode="auto">
          <a:xfrm>
            <a:off x="6763286" y="6640363"/>
            <a:ext cx="11460631" cy="1083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Clr>
                <a:schemeClr val="tx2"/>
              </a:buClr>
              <a:buSzPct val="115000"/>
              <a:buFont typeface="Wingdings" pitchFamily="2" charset="2"/>
              <a:buNone/>
            </a:pPr>
            <a:r>
              <a:rPr lang="zh-CN" altLang="en-US" sz="4800" b="1" kern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选用</a:t>
            </a:r>
            <a:r>
              <a:rPr lang="en-US" altLang="zh-CN" sz="4800" b="1" kern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IED</a:t>
            </a:r>
            <a:r>
              <a:rPr lang="zh-CN" altLang="en-US" sz="4800" b="1" kern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数字广播系统的机场可以以很优惠的价格购买</a:t>
            </a:r>
            <a:r>
              <a:rPr lang="en-US" altLang="zh-CN" sz="4800" b="1" kern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IED</a:t>
            </a:r>
            <a:r>
              <a:rPr lang="zh-CN" altLang="en-US" sz="4800" b="1" kern="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的航显系统</a:t>
            </a:r>
            <a:endParaRPr lang="en-US" sz="4800" b="1" kern="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E177CE96-1F32-414B-8C44-EF2B604BE33B}"/>
              </a:ext>
            </a:extLst>
          </p:cNvPr>
          <p:cNvSpPr txBox="1">
            <a:spLocks/>
          </p:cNvSpPr>
          <p:nvPr/>
        </p:nvSpPr>
        <p:spPr>
          <a:xfrm>
            <a:off x="7360054" y="641307"/>
            <a:ext cx="10050617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Autofit/>
          </a:bodyPr>
          <a:lstStyle>
            <a:lvl1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en-US" altLang="zh-CN" sz="8000" dirty="0">
                <a:solidFill>
                  <a:schemeClr val="accent1"/>
                </a:solidFill>
              </a:rPr>
              <a:t>IED FIDS</a:t>
            </a:r>
            <a:r>
              <a:rPr lang="zh-TW" altLang="en-US" sz="8000" dirty="0">
                <a:solidFill>
                  <a:schemeClr val="accent1"/>
                </a:solidFill>
              </a:rPr>
              <a:t>的</a:t>
            </a:r>
            <a:r>
              <a:rPr lang="zh-CN" altLang="en-US" sz="8000" dirty="0">
                <a:solidFill>
                  <a:schemeClr val="accent1"/>
                </a:solidFill>
              </a:rPr>
              <a:t>显示硬件</a:t>
            </a:r>
            <a:endParaRPr lang="en-US" sz="8000" dirty="0">
              <a:solidFill>
                <a:schemeClr val="accent1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9781171-59A1-4852-9C08-21E1332A9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011" y="2361443"/>
            <a:ext cx="11200043" cy="1020538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3BD46AE-B689-4EA6-9E63-7C0F9CFDC6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11816" y="2361443"/>
            <a:ext cx="10834739" cy="10205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933605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E177CE96-1F32-414B-8C44-EF2B604BE33B}"/>
              </a:ext>
            </a:extLst>
          </p:cNvPr>
          <p:cNvSpPr txBox="1">
            <a:spLocks/>
          </p:cNvSpPr>
          <p:nvPr/>
        </p:nvSpPr>
        <p:spPr>
          <a:xfrm>
            <a:off x="3076834" y="591880"/>
            <a:ext cx="18918194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Autofit/>
          </a:bodyPr>
          <a:lstStyle>
            <a:lvl1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en-US" altLang="zh-CN" sz="8000" dirty="0">
                <a:solidFill>
                  <a:schemeClr val="accent1"/>
                </a:solidFill>
              </a:rPr>
              <a:t>IED FIDS</a:t>
            </a:r>
            <a:r>
              <a:rPr lang="zh-CN" altLang="en-US" sz="8000" dirty="0">
                <a:solidFill>
                  <a:schemeClr val="accent1"/>
                </a:solidFill>
              </a:rPr>
              <a:t>系统的登机口操作工作站（</a:t>
            </a:r>
            <a:r>
              <a:rPr lang="en-US" altLang="zh-CN" sz="8000" dirty="0">
                <a:solidFill>
                  <a:schemeClr val="accent1"/>
                </a:solidFill>
              </a:rPr>
              <a:t>FCS</a:t>
            </a:r>
            <a:r>
              <a:rPr lang="zh-CN" altLang="en-US" sz="8000" dirty="0">
                <a:solidFill>
                  <a:schemeClr val="accent1"/>
                </a:solidFill>
              </a:rPr>
              <a:t>）</a:t>
            </a:r>
            <a:endParaRPr lang="en-US" sz="8000" dirty="0">
              <a:solidFill>
                <a:schemeClr val="accent1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3F92BA1-6DFF-421F-BB32-75B974AA5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870" y="1760539"/>
            <a:ext cx="15559684" cy="1036831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826F936-914B-4841-B837-C62A56D5D5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6130" y="1988840"/>
            <a:ext cx="16282609" cy="1085004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D87606B-50EE-463A-A826-202F13D3E1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400" y="2371919"/>
            <a:ext cx="16110294" cy="1073522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33797AE-100D-4E24-9A31-2C6C722C7C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682" y="1988838"/>
            <a:ext cx="17070779" cy="1137524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BAA7521-C2E8-4609-B644-DBBC935093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456" y="1760372"/>
            <a:ext cx="17488818" cy="1165381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C70924E-3763-4A40-BD1B-081E014D27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267" y="1988839"/>
            <a:ext cx="17661134" cy="1176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7323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EB1B16A3-7391-4BA5-8840-51B52508B2B5}"/>
              </a:ext>
            </a:extLst>
          </p:cNvPr>
          <p:cNvSpPr txBox="1">
            <a:spLocks/>
          </p:cNvSpPr>
          <p:nvPr/>
        </p:nvSpPr>
        <p:spPr>
          <a:xfrm>
            <a:off x="3076833" y="591880"/>
            <a:ext cx="19857307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Autofit/>
          </a:bodyPr>
          <a:lstStyle>
            <a:lvl1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en-US" altLang="zh-CN" sz="8000" dirty="0">
                <a:solidFill>
                  <a:schemeClr val="accent1"/>
                </a:solidFill>
              </a:rPr>
              <a:t>IED FIDS</a:t>
            </a:r>
            <a:r>
              <a:rPr lang="zh-CN" altLang="en-US" sz="8000" dirty="0">
                <a:solidFill>
                  <a:schemeClr val="accent1"/>
                </a:solidFill>
              </a:rPr>
              <a:t>系统的值机柜台资源自动分配系统</a:t>
            </a:r>
            <a:endParaRPr lang="en-US" sz="8000" dirty="0">
              <a:solidFill>
                <a:schemeClr val="accent1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9C63F9AE-25CD-4809-B5DE-35F4EEACE4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298" y="1867650"/>
            <a:ext cx="18099132" cy="1073537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A84D762-4C2B-43D6-B9E9-7426EF9ACC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338" y="2279006"/>
            <a:ext cx="18411164" cy="1092045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DB78B5F-B87A-474D-89B9-40B1EB4ABA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1071" y="2170812"/>
            <a:ext cx="17031974" cy="114536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FF7DF23-69C7-415E-B976-083F110A45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033" y="2330487"/>
            <a:ext cx="18646772" cy="1106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1477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61E7851A-5505-4304-9B17-98A0BDA35433}"/>
              </a:ext>
            </a:extLst>
          </p:cNvPr>
          <p:cNvSpPr txBox="1">
            <a:spLocks/>
          </p:cNvSpPr>
          <p:nvPr/>
        </p:nvSpPr>
        <p:spPr>
          <a:xfrm>
            <a:off x="3076833" y="591880"/>
            <a:ext cx="19857307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Autofit/>
          </a:bodyPr>
          <a:lstStyle>
            <a:lvl1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en-US" altLang="zh-CN" sz="8000" dirty="0">
                <a:solidFill>
                  <a:schemeClr val="accent1"/>
                </a:solidFill>
              </a:rPr>
              <a:t>IED FIDS</a:t>
            </a:r>
            <a:r>
              <a:rPr lang="zh-CN" altLang="en-US" sz="8000" dirty="0">
                <a:solidFill>
                  <a:schemeClr val="accent1"/>
                </a:solidFill>
              </a:rPr>
              <a:t>系统的显示页面（美国）</a:t>
            </a:r>
            <a:endParaRPr lang="en-US" sz="8000" dirty="0">
              <a:solidFill>
                <a:schemeClr val="accent1"/>
              </a:solidFill>
            </a:endParaRP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A0EF9AFB-419D-4A99-A04F-8405783B1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749" y="2079605"/>
            <a:ext cx="18956917" cy="10705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65DB953A-6B25-48CC-BEF0-4D187DA9BB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773" y="2130736"/>
            <a:ext cx="19357787" cy="10931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35FE8554-C61B-46BB-B72D-0EB3885CE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790" y="2223622"/>
            <a:ext cx="19961532" cy="11272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064BE372-0787-4192-B74F-E8834DB551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22" y="2367638"/>
            <a:ext cx="19821661" cy="11193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>
            <a:extLst>
              <a:ext uri="{FF2B5EF4-FFF2-40B4-BE49-F238E27FC236}">
                <a16:creationId xmlns:a16="http://schemas.microsoft.com/office/drawing/2014/main" id="{07605C4D-AB08-4053-9353-BA470FC1FD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822" y="2511653"/>
            <a:ext cx="19771042" cy="11056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63228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:a16="http://schemas.microsoft.com/office/drawing/2014/main" id="{61E7851A-5505-4304-9B17-98A0BDA35433}"/>
              </a:ext>
            </a:extLst>
          </p:cNvPr>
          <p:cNvSpPr txBox="1">
            <a:spLocks/>
          </p:cNvSpPr>
          <p:nvPr/>
        </p:nvSpPr>
        <p:spPr>
          <a:xfrm>
            <a:off x="3076833" y="591880"/>
            <a:ext cx="19857307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Autofit/>
          </a:bodyPr>
          <a:lstStyle>
            <a:lvl1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en-US" altLang="zh-CN" sz="8000" dirty="0">
                <a:solidFill>
                  <a:schemeClr val="accent1"/>
                </a:solidFill>
              </a:rPr>
              <a:t>IED FIDS</a:t>
            </a:r>
            <a:r>
              <a:rPr lang="zh-CN" altLang="en-US" sz="8000" dirty="0">
                <a:solidFill>
                  <a:schemeClr val="accent1"/>
                </a:solidFill>
              </a:rPr>
              <a:t>系统的显示页面（中国）</a:t>
            </a:r>
            <a:endParaRPr lang="en-US" sz="8000" dirty="0">
              <a:solidFill>
                <a:schemeClr val="accent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FB780E-45F2-465C-A7BB-2AADFB60A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914" y="1956037"/>
            <a:ext cx="19941744" cy="11211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C339F18A-93D1-4B5D-8EAC-F394BE271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930" y="2069903"/>
            <a:ext cx="20507814" cy="11530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D1D6F66D-75CD-4DAF-AFE7-2BA28CDE1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683" y="2222531"/>
            <a:ext cx="19825696" cy="11146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5CA82CAA-7FA8-4F10-97D6-D76DF2D275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962" y="2316076"/>
            <a:ext cx="19952508" cy="11217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E8A8A4BB-8CC5-4347-930A-96306F3BD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978" y="2460092"/>
            <a:ext cx="19902564" cy="11189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9063F5B5-69E4-48CC-B79B-6776D7746C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279" y="2604109"/>
            <a:ext cx="20083728" cy="1082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>
            <a:extLst>
              <a:ext uri="{FF2B5EF4-FFF2-40B4-BE49-F238E27FC236}">
                <a16:creationId xmlns:a16="http://schemas.microsoft.com/office/drawing/2014/main" id="{EFDAF7BE-562D-4AF9-94D6-6372B93AAD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291" y="2604110"/>
            <a:ext cx="19645133" cy="10855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698A91EA-B275-4347-8931-DE47B6FE2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837" y="2676117"/>
            <a:ext cx="19396683" cy="10905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98140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E177CE96-1F32-414B-8C44-EF2B604BE33B}"/>
              </a:ext>
            </a:extLst>
          </p:cNvPr>
          <p:cNvSpPr txBox="1">
            <a:spLocks/>
          </p:cNvSpPr>
          <p:nvPr/>
        </p:nvSpPr>
        <p:spPr>
          <a:xfrm>
            <a:off x="5881816" y="1592777"/>
            <a:ext cx="11602995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Autofit/>
          </a:bodyPr>
          <a:lstStyle>
            <a:lvl1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en-US" altLang="zh-CN" sz="8000" dirty="0">
                <a:solidFill>
                  <a:schemeClr val="accent1"/>
                </a:solidFill>
              </a:rPr>
              <a:t>IED FIDS</a:t>
            </a:r>
            <a:r>
              <a:rPr lang="zh-CN" altLang="en-US" sz="8000" dirty="0">
                <a:solidFill>
                  <a:schemeClr val="accent1"/>
                </a:solidFill>
              </a:rPr>
              <a:t>系统的特点</a:t>
            </a:r>
            <a:endParaRPr lang="en-US" sz="8000" dirty="0">
              <a:solidFill>
                <a:schemeClr val="accen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330941F-D055-4676-A4E4-45147B5CB47D}"/>
              </a:ext>
            </a:extLst>
          </p:cNvPr>
          <p:cNvSpPr/>
          <p:nvPr/>
        </p:nvSpPr>
        <p:spPr>
          <a:xfrm>
            <a:off x="3113903" y="4582697"/>
            <a:ext cx="19943805" cy="808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8925" indent="-288925" algn="l">
              <a:lnSpc>
                <a:spcPct val="120000"/>
              </a:lnSpc>
              <a:buClr>
                <a:schemeClr val="tx2"/>
              </a:buClr>
              <a:buSzPct val="115000"/>
              <a:buBlip>
                <a:blip r:embed="rId2"/>
              </a:buBlip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使用普通</a:t>
            </a:r>
            <a:r>
              <a:rPr lang="en-US" altLang="zh-CN" sz="4400" dirty="0">
                <a:latin typeface="微软雅黑" pitchFamily="34" charset="-122"/>
                <a:ea typeface="微软雅黑" pitchFamily="34" charset="-122"/>
              </a:rPr>
              <a:t>PC Server </a:t>
            </a: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服务器（服务器集群负载均衡），二</a:t>
            </a:r>
            <a:r>
              <a:rPr lang="en-US" altLang="zh-CN" sz="4400" dirty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三层</a:t>
            </a:r>
            <a:r>
              <a:rPr lang="en-US" altLang="zh-CN" sz="4400" dirty="0">
                <a:latin typeface="微软雅黑" pitchFamily="34" charset="-122"/>
                <a:ea typeface="微软雅黑" pitchFamily="34" charset="-122"/>
              </a:rPr>
              <a:t>B/S</a:t>
            </a: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架构。</a:t>
            </a:r>
            <a:endParaRPr lang="en-US" altLang="zh-CN" sz="4400" dirty="0">
              <a:latin typeface="微软雅黑" pitchFamily="34" charset="-122"/>
              <a:ea typeface="微软雅黑" pitchFamily="34" charset="-122"/>
            </a:endParaRPr>
          </a:p>
          <a:p>
            <a:pPr marL="288925" indent="-288925" algn="l">
              <a:lnSpc>
                <a:spcPct val="120000"/>
              </a:lnSpc>
              <a:buClr>
                <a:schemeClr val="tx2"/>
              </a:buClr>
              <a:buSzPct val="115000"/>
              <a:buBlip>
                <a:blip r:embed="rId2"/>
              </a:buBlip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4400" dirty="0">
                <a:latin typeface="微软雅黑" pitchFamily="34" charset="-122"/>
                <a:ea typeface="微软雅黑" pitchFamily="34" charset="-122"/>
              </a:rPr>
              <a:t>Windows 2016 /2019 Server</a:t>
            </a: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和 </a:t>
            </a:r>
            <a:r>
              <a:rPr lang="en-US" altLang="zh-CN" sz="4400" dirty="0">
                <a:latin typeface="微软雅黑" pitchFamily="34" charset="-122"/>
                <a:ea typeface="微软雅黑" pitchFamily="34" charset="-122"/>
              </a:rPr>
              <a:t>SQL 2014/2017  Server</a:t>
            </a: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数据库。</a:t>
            </a:r>
            <a:endParaRPr lang="en-US" altLang="zh-CN" sz="4400" dirty="0">
              <a:latin typeface="微软雅黑" pitchFamily="34" charset="-122"/>
              <a:ea typeface="微软雅黑" pitchFamily="34" charset="-122"/>
            </a:endParaRPr>
          </a:p>
          <a:p>
            <a:pPr marL="288925" indent="-288925" algn="l">
              <a:lnSpc>
                <a:spcPct val="120000"/>
              </a:lnSpc>
              <a:buClr>
                <a:schemeClr val="tx2"/>
              </a:buClr>
              <a:buSzPct val="115000"/>
              <a:buBlip>
                <a:blip r:embed="rId2"/>
              </a:buBlip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可与</a:t>
            </a:r>
            <a:r>
              <a:rPr lang="en-US" altLang="zh-CN" sz="4400" dirty="0">
                <a:latin typeface="微软雅黑" pitchFamily="34" charset="-122"/>
                <a:ea typeface="微软雅黑" pitchFamily="34" charset="-122"/>
              </a:rPr>
              <a:t>IED </a:t>
            </a: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广播系统共用管理和数据库服务器。</a:t>
            </a:r>
            <a:endParaRPr lang="en-US" altLang="zh-CN" sz="4400" dirty="0">
              <a:latin typeface="微软雅黑" pitchFamily="34" charset="-122"/>
              <a:ea typeface="微软雅黑" pitchFamily="34" charset="-122"/>
            </a:endParaRPr>
          </a:p>
          <a:p>
            <a:pPr marL="288925" indent="-288925" algn="l">
              <a:lnSpc>
                <a:spcPct val="120000"/>
              </a:lnSpc>
              <a:buClr>
                <a:schemeClr val="tx2"/>
              </a:buClr>
              <a:buSzPct val="115000"/>
              <a:buBlip>
                <a:blip r:embed="rId2"/>
              </a:buBlip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sz="4400" dirty="0">
                <a:latin typeface="微软雅黑" pitchFamily="34" charset="-122"/>
                <a:ea typeface="微软雅黑" pitchFamily="34" charset="-122"/>
              </a:rPr>
              <a:t>IED </a:t>
            </a: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广播系统的半自动广播软件使用同一个操作界面和客户端软件。</a:t>
            </a:r>
            <a:endParaRPr lang="en-US" altLang="zh-CN" sz="4400" dirty="0">
              <a:latin typeface="微软雅黑" pitchFamily="34" charset="-122"/>
              <a:ea typeface="微软雅黑" pitchFamily="34" charset="-122"/>
            </a:endParaRPr>
          </a:p>
          <a:p>
            <a:pPr marL="288925" indent="-288925" algn="l">
              <a:lnSpc>
                <a:spcPct val="120000"/>
              </a:lnSpc>
              <a:buClr>
                <a:schemeClr val="tx2"/>
              </a:buClr>
              <a:buSzPct val="115000"/>
              <a:buBlip>
                <a:blip r:embed="rId2"/>
              </a:buBlip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丰富的页面设计</a:t>
            </a:r>
            <a:endParaRPr lang="en-US" altLang="zh-CN" sz="4400" dirty="0">
              <a:latin typeface="微软雅黑" pitchFamily="34" charset="-122"/>
              <a:ea typeface="微软雅黑" pitchFamily="34" charset="-122"/>
            </a:endParaRPr>
          </a:p>
          <a:p>
            <a:pPr marL="288925" indent="-288925" algn="l">
              <a:lnSpc>
                <a:spcPct val="120000"/>
              </a:lnSpc>
              <a:buClr>
                <a:schemeClr val="tx2"/>
              </a:buClr>
              <a:buSzPct val="115000"/>
              <a:buBlip>
                <a:blip r:embed="rId2"/>
              </a:buBlip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广播和航显同步功能</a:t>
            </a:r>
            <a:endParaRPr lang="en-US" altLang="zh-CN" sz="4400" dirty="0">
              <a:latin typeface="微软雅黑" pitchFamily="34" charset="-122"/>
              <a:ea typeface="微软雅黑" pitchFamily="34" charset="-122"/>
            </a:endParaRPr>
          </a:p>
          <a:p>
            <a:pPr marL="288925" indent="-288925" algn="l">
              <a:lnSpc>
                <a:spcPct val="120000"/>
              </a:lnSpc>
              <a:buClr>
                <a:schemeClr val="tx2"/>
              </a:buClr>
              <a:buSzPct val="115000"/>
              <a:buBlip>
                <a:blip r:embed="rId2"/>
              </a:buBlip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部分的</a:t>
            </a:r>
            <a:r>
              <a:rPr lang="en-US" altLang="zh-CN" sz="4400" dirty="0">
                <a:latin typeface="微软雅黑" pitchFamily="34" charset="-122"/>
                <a:ea typeface="微软雅黑" pitchFamily="34" charset="-122"/>
              </a:rPr>
              <a:t>AODB</a:t>
            </a: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功能</a:t>
            </a:r>
            <a:endParaRPr lang="en-US" altLang="zh-CN" sz="4400" dirty="0">
              <a:latin typeface="微软雅黑" pitchFamily="34" charset="-122"/>
              <a:ea typeface="微软雅黑" pitchFamily="34" charset="-122"/>
            </a:endParaRPr>
          </a:p>
          <a:p>
            <a:pPr marL="288925" indent="-288925" algn="l">
              <a:lnSpc>
                <a:spcPct val="120000"/>
              </a:lnSpc>
              <a:buClr>
                <a:schemeClr val="tx2"/>
              </a:buClr>
              <a:buSzPct val="115000"/>
              <a:buBlip>
                <a:blip r:embed="rId2"/>
              </a:buBlip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公共公告板功能</a:t>
            </a:r>
            <a:endParaRPr lang="en-US" altLang="zh-CN" sz="4400" dirty="0">
              <a:latin typeface="微软雅黑" pitchFamily="34" charset="-122"/>
              <a:ea typeface="微软雅黑" pitchFamily="34" charset="-122"/>
            </a:endParaRPr>
          </a:p>
          <a:p>
            <a:pPr marL="288925" indent="-288925" algn="l">
              <a:lnSpc>
                <a:spcPct val="120000"/>
              </a:lnSpc>
              <a:buClr>
                <a:schemeClr val="tx2"/>
              </a:buClr>
              <a:buSzPct val="115000"/>
              <a:buBlip>
                <a:blip r:embed="rId2"/>
              </a:buBlip>
            </a:pPr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其他功能</a:t>
            </a:r>
            <a:endParaRPr lang="en-US" altLang="zh-CN" sz="4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buClr>
                <a:schemeClr val="tx2"/>
              </a:buClr>
              <a:buSzPct val="115000"/>
            </a:pPr>
            <a:endParaRPr lang="en-US" altLang="zh-CN" sz="4400" dirty="0"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019378943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非常感谢对IED的系统提出指导和建议"/>
          <p:cNvSpPr txBox="1"/>
          <p:nvPr/>
        </p:nvSpPr>
        <p:spPr>
          <a:xfrm>
            <a:off x="5479426" y="2330853"/>
            <a:ext cx="13425149" cy="47362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71437" tIns="71437" rIns="71437" bIns="71437" anchor="ctr">
            <a:spAutoFit/>
          </a:bodyPr>
          <a:lstStyle>
            <a:lvl1pPr>
              <a:defRPr>
                <a:solidFill>
                  <a:schemeClr val="accent6">
                    <a:hueOff val="105381"/>
                    <a:satOff val="14341"/>
                    <a:lumOff val="10801"/>
                  </a:schemeClr>
                </a:solidFill>
              </a:defRPr>
            </a:lvl1pPr>
          </a:lstStyle>
          <a:p>
            <a:r>
              <a:rPr dirty="0" err="1"/>
              <a:t>非常感谢对</a:t>
            </a:r>
            <a:r>
              <a:rPr lang="en-US" altLang="zh-CN" dirty="0" err="1"/>
              <a:t>AtlasIED</a:t>
            </a:r>
            <a:r>
              <a:rPr lang="en-US" altLang="zh-CN" dirty="0"/>
              <a:t> </a:t>
            </a:r>
            <a:r>
              <a:rPr lang="zh-CN" altLang="en-US" dirty="0"/>
              <a:t>航显系统</a:t>
            </a:r>
            <a:r>
              <a:rPr dirty="0" err="1"/>
              <a:t>提出指导和建议</a:t>
            </a:r>
            <a:endParaRPr lang="en-US" altLang="zh-CN" dirty="0"/>
          </a:p>
          <a:p>
            <a:pPr eaLnBrk="1" hangingPunct="1">
              <a:lnSpc>
                <a:spcPct val="120000"/>
              </a:lnSpc>
            </a:pPr>
            <a:endParaRPr lang="en-US" altLang="zh-CN" sz="5400" dirty="0">
              <a:solidFill>
                <a:schemeClr val="tx1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5400" dirty="0">
                <a:solidFill>
                  <a:schemeClr val="tx1"/>
                </a:solidFill>
              </a:rPr>
              <a:t>以及其他更多信息请查询</a:t>
            </a:r>
            <a:r>
              <a:rPr lang="zh-CN" altLang="en-US" sz="5400" dirty="0">
                <a:solidFill>
                  <a:schemeClr val="bg2"/>
                </a:solidFill>
              </a:rPr>
              <a:t>：</a:t>
            </a:r>
            <a:endParaRPr lang="en-US" altLang="zh-CN" sz="5400" dirty="0">
              <a:solidFill>
                <a:schemeClr val="bg2"/>
              </a:solidFill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5400" dirty="0">
                <a:solidFill>
                  <a:schemeClr val="bg2"/>
                </a:solidFill>
                <a:hlinkClick r:id="rId2"/>
              </a:rPr>
              <a:t>http://www.AtlasIED.com</a:t>
            </a:r>
            <a:r>
              <a:rPr lang="en-US" altLang="zh-CN" sz="5400" dirty="0">
                <a:solidFill>
                  <a:schemeClr val="bg2"/>
                </a:solidFill>
              </a:rPr>
              <a:t>  </a:t>
            </a:r>
            <a:endParaRPr lang="zh-CN" altLang="en-US" sz="5400" dirty="0">
              <a:solidFill>
                <a:schemeClr val="bg2"/>
              </a:solidFill>
            </a:endParaRPr>
          </a:p>
          <a:p>
            <a:endParaRPr dirty="0"/>
          </a:p>
        </p:txBody>
      </p:sp>
      <p:sp>
        <p:nvSpPr>
          <p:cNvPr id="337" name="谢谢"/>
          <p:cNvSpPr txBox="1"/>
          <p:nvPr/>
        </p:nvSpPr>
        <p:spPr>
          <a:xfrm>
            <a:off x="9752012" y="9167812"/>
            <a:ext cx="4608315" cy="1069976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5">
                  <a:hueOff val="243286"/>
                  <a:satOff val="19694"/>
                  <a:lumOff val="-10952"/>
                </a:schemeClr>
              </a:gs>
            </a:gsLst>
            <a:lin ang="5400000"/>
          </a:gradFill>
          <a:ln w="12700">
            <a:miter lim="400000"/>
          </a:ln>
          <a:effectLst>
            <a:outerShdw blurRad="101600" dir="18900000" rotWithShape="0">
              <a:srgbClr val="000000">
                <a:alpha val="80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spAutoFit/>
          </a:bodyPr>
          <a:lstStyle>
            <a:lvl1pPr>
              <a:defRPr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lvl1pPr>
          </a:lstStyle>
          <a:p>
            <a:r>
              <a:t>谢谢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E177CE96-1F32-414B-8C44-EF2B604BE33B}"/>
              </a:ext>
            </a:extLst>
          </p:cNvPr>
          <p:cNvSpPr txBox="1">
            <a:spLocks/>
          </p:cNvSpPr>
          <p:nvPr/>
        </p:nvSpPr>
        <p:spPr>
          <a:xfrm>
            <a:off x="7038777" y="758112"/>
            <a:ext cx="10050617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Autofit/>
          </a:bodyPr>
          <a:lstStyle>
            <a:lvl1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en-US" altLang="zh-CN" sz="8000" dirty="0">
                <a:solidFill>
                  <a:schemeClr val="accent1"/>
                </a:solidFill>
              </a:rPr>
              <a:t>IED FIDS</a:t>
            </a:r>
            <a:r>
              <a:rPr lang="zh-CN" altLang="en-US" sz="8000" dirty="0">
                <a:solidFill>
                  <a:schemeClr val="accent1"/>
                </a:solidFill>
              </a:rPr>
              <a:t>的</a:t>
            </a:r>
            <a:r>
              <a:rPr lang="zh-TW" altLang="en-US" sz="8000" dirty="0">
                <a:solidFill>
                  <a:schemeClr val="accent1"/>
                </a:solidFill>
              </a:rPr>
              <a:t>功能实现</a:t>
            </a:r>
            <a:endParaRPr lang="en-US" sz="8000" dirty="0">
              <a:solidFill>
                <a:schemeClr val="accen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330941F-D055-4676-A4E4-45147B5CB47D}"/>
              </a:ext>
            </a:extLst>
          </p:cNvPr>
          <p:cNvSpPr/>
          <p:nvPr/>
        </p:nvSpPr>
        <p:spPr>
          <a:xfrm>
            <a:off x="2636110" y="4876416"/>
            <a:ext cx="2174789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主航班计划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（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季节性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）和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每日飞行计划</a:t>
            </a:r>
            <a:endParaRPr lang="zh-CN" altLang="en-US" sz="4400" dirty="0">
              <a:latin typeface="微软雅黑"/>
              <a:ea typeface="微软雅黑"/>
              <a:cs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支持代码共享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和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复合运营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商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关系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 </a:t>
            </a: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可配置夜间自动维护归档数据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，滚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动生成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每日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飞行计划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，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优化数据库和备份归档</a:t>
            </a:r>
            <a:endParaRPr lang="zh-CN" altLang="en-US" sz="4400" dirty="0">
              <a:latin typeface="微软雅黑"/>
              <a:ea typeface="微软雅黑"/>
              <a:cs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可配置的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事务日志备份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点，以便故障后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及时恢复数据</a:t>
            </a:r>
            <a:endParaRPr lang="zh-CN" altLang="en-US" sz="4400" dirty="0">
              <a:latin typeface="微软雅黑"/>
              <a:ea typeface="微软雅黑"/>
              <a:cs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灵活的业务规则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，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提供可定制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的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业务逻辑规则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和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显示逻辑规则</a:t>
            </a:r>
            <a:endParaRPr lang="zh-CN" altLang="en-US" sz="4400" dirty="0">
              <a:latin typeface="微软雅黑"/>
              <a:ea typeface="微软雅黑"/>
              <a:cs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所有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系统模块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间的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原生</a:t>
            </a:r>
            <a:r>
              <a:rPr lang="en-US" altLang="zh-CN" sz="4400" dirty="0">
                <a:latin typeface="微软雅黑"/>
                <a:ea typeface="微软雅黑"/>
                <a:cs typeface="微软雅黑"/>
              </a:rPr>
              <a:t>XML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支持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 </a:t>
            </a: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支持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最低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每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分钟</a:t>
            </a:r>
            <a:r>
              <a:rPr lang="en-US" altLang="zh-CN" sz="4400" dirty="0">
                <a:latin typeface="微软雅黑"/>
                <a:ea typeface="微软雅黑"/>
                <a:cs typeface="微软雅黑"/>
              </a:rPr>
              <a:t>500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次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事务处理</a:t>
            </a:r>
            <a:endParaRPr lang="zh-CN" altLang="en-US" sz="4400" dirty="0">
              <a:latin typeface="微软雅黑"/>
              <a:ea typeface="微软雅黑"/>
              <a:cs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通过可扩展的数据库存储过程提高性能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而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不是通过应用程序代码查询数据</a:t>
            </a:r>
            <a:endParaRPr lang="zh-CN" altLang="en-US" sz="4400" dirty="0">
              <a:latin typeface="微软雅黑"/>
              <a:ea typeface="微软雅黑"/>
              <a:cs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自动审核所有数据库的修改</a:t>
            </a:r>
            <a:endParaRPr lang="zh-CN" altLang="en-US" sz="4400" dirty="0">
              <a:latin typeface="微软雅黑"/>
              <a:ea typeface="微软雅黑"/>
              <a:cs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故障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迁移功能</a:t>
            </a:r>
            <a:r>
              <a:rPr lang="zh-CN" altLang="en-US" sz="4400" dirty="0">
                <a:latin typeface="微软雅黑"/>
                <a:ea typeface="微软雅黑"/>
                <a:cs typeface="微软雅黑"/>
              </a:rPr>
              <a:t>，</a:t>
            </a:r>
            <a:r>
              <a:rPr lang="zh-TW" altLang="en-US" sz="4400" dirty="0">
                <a:latin typeface="微软雅黑"/>
                <a:ea typeface="微软雅黑"/>
                <a:cs typeface="微软雅黑"/>
              </a:rPr>
              <a:t>以保证系统的高可用性、稳定性</a:t>
            </a:r>
            <a:endParaRPr lang="en-US" altLang="zh-CN" sz="4400" dirty="0">
              <a:latin typeface="微软雅黑"/>
              <a:ea typeface="微软雅黑"/>
              <a:cs typeface="微软雅黑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E177CE96-1F32-414B-8C44-EF2B604BE33B}"/>
              </a:ext>
            </a:extLst>
          </p:cNvPr>
          <p:cNvSpPr txBox="1">
            <a:spLocks/>
          </p:cNvSpPr>
          <p:nvPr/>
        </p:nvSpPr>
        <p:spPr>
          <a:xfrm>
            <a:off x="6779286" y="517739"/>
            <a:ext cx="10050617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Autofit/>
          </a:bodyPr>
          <a:lstStyle>
            <a:lvl1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en-US" altLang="zh-CN" sz="8000" dirty="0">
                <a:solidFill>
                  <a:schemeClr val="accent1"/>
                </a:solidFill>
              </a:rPr>
              <a:t>IED FIDS</a:t>
            </a:r>
            <a:r>
              <a:rPr lang="zh-TW" altLang="en-US" sz="8000" dirty="0">
                <a:solidFill>
                  <a:schemeClr val="accent1"/>
                </a:solidFill>
              </a:rPr>
              <a:t>的硬件要求</a:t>
            </a:r>
            <a:endParaRPr lang="en-US" sz="8000" dirty="0">
              <a:solidFill>
                <a:schemeClr val="accen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330941F-D055-4676-A4E4-45147B5CB47D}"/>
              </a:ext>
            </a:extLst>
          </p:cNvPr>
          <p:cNvSpPr/>
          <p:nvPr/>
        </p:nvSpPr>
        <p:spPr>
          <a:xfrm>
            <a:off x="2636110" y="4876416"/>
            <a:ext cx="179008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en-US" altLang="zh-CN" sz="4400" dirty="0">
                <a:latin typeface="微软雅黑"/>
                <a:ea typeface="微软雅黑"/>
              </a:rPr>
              <a:t>1.  </a:t>
            </a:r>
            <a:r>
              <a:rPr lang="zh-TW" altLang="en-US" sz="4400" dirty="0">
                <a:latin typeface="微软雅黑"/>
                <a:ea typeface="微软雅黑"/>
              </a:rPr>
              <a:t>基于</a:t>
            </a:r>
            <a:r>
              <a:rPr lang="en-US" altLang="zh-CN" sz="4400" dirty="0">
                <a:latin typeface="微软雅黑"/>
                <a:ea typeface="微软雅黑"/>
              </a:rPr>
              <a:t>x86</a:t>
            </a:r>
            <a:r>
              <a:rPr lang="zh-TW" altLang="en-US" sz="4400" dirty="0">
                <a:latin typeface="微软雅黑"/>
                <a:ea typeface="微软雅黑"/>
              </a:rPr>
              <a:t>架构的</a:t>
            </a:r>
            <a:r>
              <a:rPr lang="en-US" altLang="zh-CN" sz="4400" dirty="0">
                <a:latin typeface="微软雅黑"/>
                <a:ea typeface="微软雅黑"/>
              </a:rPr>
              <a:t>PC</a:t>
            </a:r>
            <a:r>
              <a:rPr lang="zh-TW" altLang="en-US" sz="4400" dirty="0">
                <a:latin typeface="微软雅黑"/>
                <a:ea typeface="微软雅黑"/>
              </a:rPr>
              <a:t>服务器</a:t>
            </a:r>
            <a:endParaRPr lang="en-US" altLang="zh-TW" sz="4400" dirty="0">
              <a:latin typeface="微软雅黑"/>
              <a:ea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en-US" altLang="zh-TW" sz="4400" dirty="0">
                <a:latin typeface="微软雅黑"/>
                <a:ea typeface="微软雅黑"/>
              </a:rPr>
              <a:t>     Intel Xeon E-2650</a:t>
            </a:r>
            <a:r>
              <a:rPr lang="zh-TW" altLang="en-US" sz="4400" dirty="0">
                <a:latin typeface="微软雅黑"/>
                <a:ea typeface="微软雅黑"/>
              </a:rPr>
              <a:t>／</a:t>
            </a:r>
            <a:r>
              <a:rPr lang="zh-TW" altLang="zh-TW" sz="4400" dirty="0">
                <a:latin typeface="微软雅黑"/>
                <a:ea typeface="微软雅黑"/>
              </a:rPr>
              <a:t>8</a:t>
            </a:r>
            <a:r>
              <a:rPr lang="en-US" altLang="zh-TW" sz="4400" dirty="0">
                <a:latin typeface="微软雅黑"/>
                <a:ea typeface="微软雅黑"/>
              </a:rPr>
              <a:t>GB RAM </a:t>
            </a:r>
            <a:r>
              <a:rPr lang="zh-TW" altLang="en-US" sz="4400" dirty="0">
                <a:latin typeface="微软雅黑"/>
                <a:ea typeface="微软雅黑"/>
              </a:rPr>
              <a:t>／</a:t>
            </a:r>
            <a:r>
              <a:rPr lang="en-US" altLang="zh-TW" sz="4400" dirty="0">
                <a:latin typeface="微软雅黑"/>
                <a:ea typeface="微软雅黑"/>
              </a:rPr>
              <a:t> 300G HD</a:t>
            </a:r>
            <a:r>
              <a:rPr lang="zh-TW" altLang="en-US" sz="4400" dirty="0">
                <a:latin typeface="微软雅黑"/>
                <a:ea typeface="微软雅黑"/>
              </a:rPr>
              <a:t>／</a:t>
            </a:r>
            <a:r>
              <a:rPr lang="zh-TW" altLang="zh-TW" sz="4400" dirty="0">
                <a:latin typeface="微软雅黑"/>
                <a:ea typeface="微软雅黑"/>
              </a:rPr>
              <a:t>3</a:t>
            </a:r>
            <a:r>
              <a:rPr lang="zh-TW" altLang="en-US" sz="4400" dirty="0">
                <a:latin typeface="微软雅黑"/>
                <a:ea typeface="微软雅黑"/>
              </a:rPr>
              <a:t>＊千兆网卡</a:t>
            </a:r>
            <a:endParaRPr lang="en-US" altLang="zh-CN" sz="4400" dirty="0">
              <a:latin typeface="微软雅黑"/>
              <a:ea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zh-TW" altLang="zh-CN" sz="4400" dirty="0">
                <a:latin typeface="微软雅黑"/>
                <a:ea typeface="微软雅黑"/>
              </a:rPr>
              <a:t>2</a:t>
            </a:r>
            <a:r>
              <a:rPr lang="en-US" altLang="zh-TW" sz="4400" dirty="0">
                <a:latin typeface="微软雅黑"/>
                <a:ea typeface="微软雅黑"/>
              </a:rPr>
              <a:t>.  </a:t>
            </a:r>
            <a:r>
              <a:rPr lang="zh-TW" altLang="en-US" sz="4400" dirty="0">
                <a:latin typeface="微软雅黑"/>
                <a:ea typeface="微软雅黑"/>
              </a:rPr>
              <a:t>基于</a:t>
            </a:r>
            <a:r>
              <a:rPr lang="en-US" altLang="zh-TW" sz="4400" dirty="0">
                <a:latin typeface="微软雅黑"/>
                <a:ea typeface="微软雅黑"/>
              </a:rPr>
              <a:t>x86</a:t>
            </a:r>
            <a:r>
              <a:rPr lang="zh-TW" altLang="en-US" sz="4400" dirty="0">
                <a:latin typeface="微软雅黑"/>
                <a:ea typeface="微软雅黑"/>
              </a:rPr>
              <a:t>架构的</a:t>
            </a:r>
            <a:r>
              <a:rPr lang="en-US" altLang="zh-TW" sz="4400" dirty="0">
                <a:latin typeface="微软雅黑"/>
                <a:ea typeface="微软雅黑"/>
              </a:rPr>
              <a:t>DDC</a:t>
            </a:r>
            <a:r>
              <a:rPr lang="zh-TW" altLang="en-US" sz="4400" dirty="0">
                <a:latin typeface="微软雅黑"/>
                <a:ea typeface="微软雅黑"/>
              </a:rPr>
              <a:t>终端机显示设备</a:t>
            </a:r>
            <a:endParaRPr lang="en-US" altLang="zh-TW" sz="4400" dirty="0">
              <a:latin typeface="微软雅黑"/>
              <a:ea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en-US" altLang="zh-TW" sz="4400" dirty="0">
                <a:latin typeface="微软雅黑"/>
                <a:ea typeface="微软雅黑"/>
              </a:rPr>
              <a:t>     Intel i3/i5/i7 CPU </a:t>
            </a:r>
            <a:r>
              <a:rPr lang="zh-TW" altLang="en-US" sz="4400" dirty="0">
                <a:latin typeface="微软雅黑"/>
                <a:ea typeface="微软雅黑"/>
              </a:rPr>
              <a:t>／</a:t>
            </a:r>
            <a:r>
              <a:rPr lang="en-US" altLang="zh-TW" sz="4400" dirty="0">
                <a:latin typeface="微软雅黑"/>
                <a:ea typeface="微软雅黑"/>
              </a:rPr>
              <a:t>2GB RAM </a:t>
            </a:r>
            <a:r>
              <a:rPr lang="zh-TW" altLang="en-US" sz="4400" dirty="0">
                <a:latin typeface="微软雅黑"/>
                <a:ea typeface="微软雅黑"/>
              </a:rPr>
              <a:t>／</a:t>
            </a:r>
            <a:r>
              <a:rPr lang="en-US" altLang="zh-TW" sz="4400" dirty="0">
                <a:latin typeface="微软雅黑"/>
                <a:ea typeface="微软雅黑"/>
              </a:rPr>
              <a:t>100G HD</a:t>
            </a:r>
            <a:r>
              <a:rPr lang="zh-TW" altLang="en-US" sz="4400" dirty="0">
                <a:latin typeface="微软雅黑"/>
                <a:ea typeface="微软雅黑"/>
              </a:rPr>
              <a:t>／</a:t>
            </a:r>
            <a:r>
              <a:rPr lang="en-US" altLang="zh-TW" sz="4400" dirty="0">
                <a:latin typeface="微软雅黑"/>
                <a:ea typeface="微软雅黑"/>
              </a:rPr>
              <a:t>512MB</a:t>
            </a:r>
            <a:r>
              <a:rPr lang="zh-TW" altLang="en-US" sz="4400" dirty="0">
                <a:latin typeface="微软雅黑"/>
                <a:ea typeface="微软雅黑"/>
              </a:rPr>
              <a:t>显存显卡</a:t>
            </a:r>
            <a:endParaRPr lang="en-US" altLang="zh-TW" sz="4400" dirty="0">
              <a:latin typeface="微软雅黑"/>
              <a:ea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zh-TW" altLang="zh-TW" sz="4400" dirty="0">
                <a:latin typeface="微软雅黑"/>
                <a:ea typeface="微软雅黑"/>
              </a:rPr>
              <a:t>3</a:t>
            </a:r>
            <a:r>
              <a:rPr lang="en-US" altLang="zh-TW" sz="4400" dirty="0">
                <a:latin typeface="微软雅黑"/>
                <a:ea typeface="微软雅黑"/>
              </a:rPr>
              <a:t>.  </a:t>
            </a:r>
            <a:r>
              <a:rPr lang="zh-TW" altLang="en-US" sz="4400" dirty="0">
                <a:latin typeface="微软雅黑"/>
                <a:ea typeface="微软雅黑"/>
              </a:rPr>
              <a:t>基于</a:t>
            </a:r>
            <a:r>
              <a:rPr lang="en-US" altLang="zh-TW" sz="4400" dirty="0">
                <a:latin typeface="微软雅黑"/>
                <a:ea typeface="微软雅黑"/>
              </a:rPr>
              <a:t>x86</a:t>
            </a:r>
            <a:r>
              <a:rPr lang="zh-TW" altLang="en-US" sz="4400" dirty="0">
                <a:latin typeface="微软雅黑"/>
                <a:ea typeface="微软雅黑"/>
              </a:rPr>
              <a:t>架构的操作终端</a:t>
            </a:r>
            <a:endParaRPr lang="en-US" altLang="zh-TW" sz="4400" dirty="0">
              <a:latin typeface="微软雅黑"/>
              <a:ea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en-US" altLang="zh-CN" sz="4400" dirty="0">
                <a:latin typeface="微软雅黑"/>
                <a:ea typeface="微软雅黑"/>
              </a:rPr>
              <a:t>        </a:t>
            </a:r>
            <a:r>
              <a:rPr lang="en-US" altLang="zh-TW" sz="4400" dirty="0">
                <a:latin typeface="微软雅黑"/>
                <a:ea typeface="微软雅黑"/>
              </a:rPr>
              <a:t>Intel i5/i7 CPU </a:t>
            </a:r>
            <a:r>
              <a:rPr lang="zh-TW" altLang="en-US" sz="4400" dirty="0">
                <a:latin typeface="微软雅黑"/>
                <a:ea typeface="微软雅黑"/>
              </a:rPr>
              <a:t>／</a:t>
            </a:r>
            <a:r>
              <a:rPr lang="en-US" altLang="zh-TW" sz="4400" dirty="0">
                <a:latin typeface="微软雅黑"/>
                <a:ea typeface="微软雅黑"/>
              </a:rPr>
              <a:t>4GB RAM </a:t>
            </a:r>
            <a:r>
              <a:rPr lang="zh-TW" altLang="en-US" sz="4400" dirty="0">
                <a:latin typeface="微软雅黑"/>
                <a:ea typeface="微软雅黑"/>
              </a:rPr>
              <a:t>／</a:t>
            </a:r>
            <a:r>
              <a:rPr lang="en-US" altLang="zh-TW" sz="4400" dirty="0">
                <a:latin typeface="微软雅黑"/>
                <a:ea typeface="微软雅黑"/>
              </a:rPr>
              <a:t>500G HD </a:t>
            </a:r>
            <a:r>
              <a:rPr lang="zh-TW" altLang="en-US" sz="4400" dirty="0">
                <a:latin typeface="微软雅黑"/>
                <a:ea typeface="微软雅黑"/>
              </a:rPr>
              <a:t>／</a:t>
            </a:r>
            <a:r>
              <a:rPr lang="en-US" altLang="zh-TW" sz="4400" dirty="0">
                <a:latin typeface="微软雅黑"/>
                <a:ea typeface="微软雅黑"/>
              </a:rPr>
              <a:t>1GB </a:t>
            </a:r>
            <a:r>
              <a:rPr lang="zh-TW" altLang="en-US" sz="4400" dirty="0">
                <a:latin typeface="微软雅黑"/>
                <a:ea typeface="微软雅黑"/>
              </a:rPr>
              <a:t>显存显卡</a:t>
            </a:r>
            <a:endParaRPr lang="en-US" altLang="zh-CN" sz="4400" dirty="0"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7805287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E177CE96-1F32-414B-8C44-EF2B604BE33B}"/>
              </a:ext>
            </a:extLst>
          </p:cNvPr>
          <p:cNvSpPr txBox="1">
            <a:spLocks/>
          </p:cNvSpPr>
          <p:nvPr/>
        </p:nvSpPr>
        <p:spPr>
          <a:xfrm>
            <a:off x="7051135" y="594147"/>
            <a:ext cx="10050617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Autofit/>
          </a:bodyPr>
          <a:lstStyle>
            <a:lvl1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en-US" altLang="zh-CN" sz="8000" dirty="0">
                <a:solidFill>
                  <a:schemeClr val="accent1"/>
                </a:solidFill>
              </a:rPr>
              <a:t>IED FIDS</a:t>
            </a:r>
            <a:r>
              <a:rPr lang="zh-CN" altLang="en-US" sz="8000" dirty="0">
                <a:solidFill>
                  <a:schemeClr val="accent1"/>
                </a:solidFill>
              </a:rPr>
              <a:t>的</a:t>
            </a:r>
            <a:r>
              <a:rPr lang="zh-TW" altLang="en-US" sz="8000" dirty="0">
                <a:solidFill>
                  <a:schemeClr val="accent1"/>
                </a:solidFill>
              </a:rPr>
              <a:t>软件</a:t>
            </a:r>
            <a:r>
              <a:rPr lang="zh-CN" altLang="en-US" sz="8000" dirty="0">
                <a:solidFill>
                  <a:schemeClr val="accent1"/>
                </a:solidFill>
              </a:rPr>
              <a:t>要求</a:t>
            </a:r>
            <a:endParaRPr lang="en-US" sz="8000" dirty="0">
              <a:solidFill>
                <a:schemeClr val="accen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330941F-D055-4676-A4E4-45147B5CB47D}"/>
              </a:ext>
            </a:extLst>
          </p:cNvPr>
          <p:cNvSpPr/>
          <p:nvPr/>
        </p:nvSpPr>
        <p:spPr>
          <a:xfrm>
            <a:off x="3476369" y="4332719"/>
            <a:ext cx="17900820" cy="82176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en-US" altLang="zh-CN" sz="4400" dirty="0">
                <a:latin typeface="微软雅黑"/>
                <a:ea typeface="微软雅黑"/>
              </a:rPr>
              <a:t>1.  </a:t>
            </a:r>
            <a:r>
              <a:rPr lang="zh-TW" altLang="en-US" sz="4400" dirty="0">
                <a:latin typeface="微软雅黑"/>
                <a:ea typeface="微软雅黑"/>
              </a:rPr>
              <a:t>服务器</a:t>
            </a:r>
            <a:endParaRPr lang="en-US" altLang="zh-TW" sz="4400" dirty="0">
              <a:latin typeface="微软雅黑"/>
              <a:ea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en-US" altLang="zh-CN" sz="4400" dirty="0">
                <a:latin typeface="微软雅黑"/>
                <a:ea typeface="微软雅黑"/>
              </a:rPr>
              <a:t>         </a:t>
            </a:r>
            <a:r>
              <a:rPr lang="en-US" altLang="zh-TW" sz="4400" dirty="0">
                <a:latin typeface="微软雅黑"/>
                <a:ea typeface="微软雅黑"/>
              </a:rPr>
              <a:t>Windows Server 2016/2019 (with Service Pack</a:t>
            </a:r>
            <a:r>
              <a:rPr lang="zh-TW" altLang="en-US" sz="4400" dirty="0">
                <a:latin typeface="微软雅黑"/>
                <a:ea typeface="微软雅黑"/>
              </a:rPr>
              <a:t>更佳</a:t>
            </a:r>
            <a:r>
              <a:rPr lang="en-US" altLang="zh-TW" sz="4400" dirty="0">
                <a:latin typeface="微软雅黑"/>
                <a:ea typeface="微软雅黑"/>
              </a:rPr>
              <a:t>)</a:t>
            </a: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en-US" altLang="zh-CN" sz="4400" dirty="0">
                <a:latin typeface="微软雅黑"/>
                <a:ea typeface="微软雅黑"/>
              </a:rPr>
              <a:t>         </a:t>
            </a:r>
            <a:r>
              <a:rPr lang="en-US" altLang="zh-TW" sz="4400" dirty="0">
                <a:latin typeface="微软雅黑"/>
                <a:ea typeface="微软雅黑"/>
              </a:rPr>
              <a:t>SQL Server 2014/2017(with Service Pack</a:t>
            </a:r>
            <a:r>
              <a:rPr lang="zh-TW" altLang="en-US" sz="4400" dirty="0">
                <a:latin typeface="微软雅黑"/>
                <a:ea typeface="微软雅黑"/>
              </a:rPr>
              <a:t>更佳</a:t>
            </a:r>
            <a:r>
              <a:rPr lang="en-US" altLang="zh-TW" sz="4400" dirty="0">
                <a:latin typeface="微软雅黑"/>
                <a:ea typeface="微软雅黑"/>
              </a:rPr>
              <a:t>)</a:t>
            </a: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en-US" altLang="zh-CN" sz="4400" dirty="0">
                <a:latin typeface="微软雅黑"/>
                <a:ea typeface="微软雅黑"/>
              </a:rPr>
              <a:t>         </a:t>
            </a:r>
            <a:r>
              <a:rPr lang="en-US" altLang="zh-TW" sz="4400" dirty="0">
                <a:latin typeface="微软雅黑"/>
                <a:ea typeface="微软雅黑"/>
              </a:rPr>
              <a:t>Microsoft .NET Framework 2.0/3.5/4.0</a:t>
            </a:r>
            <a:r>
              <a:rPr lang="zh-TW" altLang="en-US" sz="4400" dirty="0">
                <a:latin typeface="微软雅黑"/>
                <a:ea typeface="微软雅黑"/>
              </a:rPr>
              <a:t>／</a:t>
            </a:r>
            <a:r>
              <a:rPr lang="en-US" altLang="zh-TW" sz="4400" dirty="0">
                <a:latin typeface="微软雅黑"/>
                <a:ea typeface="微软雅黑"/>
              </a:rPr>
              <a:t>4.5</a:t>
            </a: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en-US" altLang="zh-TW" sz="4400" dirty="0">
                <a:latin typeface="微软雅黑"/>
                <a:ea typeface="微软雅黑"/>
              </a:rPr>
              <a:t>2.  </a:t>
            </a:r>
            <a:r>
              <a:rPr lang="zh-TW" altLang="en-US" sz="4400" dirty="0">
                <a:latin typeface="微软雅黑"/>
                <a:ea typeface="微软雅黑"/>
              </a:rPr>
              <a:t>操作终端</a:t>
            </a:r>
            <a:endParaRPr lang="en-US" altLang="zh-TW" sz="4400" dirty="0">
              <a:latin typeface="微软雅黑"/>
              <a:ea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en-US" altLang="zh-CN" sz="4400" dirty="0">
                <a:latin typeface="微软雅黑"/>
                <a:ea typeface="微软雅黑"/>
              </a:rPr>
              <a:t>         </a:t>
            </a:r>
            <a:r>
              <a:rPr lang="en-US" altLang="zh-TW" sz="4400" dirty="0">
                <a:latin typeface="微软雅黑"/>
                <a:ea typeface="微软雅黑"/>
              </a:rPr>
              <a:t>Windows 10 (with Service Pack</a:t>
            </a:r>
            <a:r>
              <a:rPr lang="zh-TW" altLang="en-US" sz="4400" dirty="0">
                <a:latin typeface="微软雅黑"/>
                <a:ea typeface="微软雅黑"/>
              </a:rPr>
              <a:t>更佳</a:t>
            </a:r>
            <a:r>
              <a:rPr lang="en-US" altLang="zh-TW" sz="4400" dirty="0">
                <a:latin typeface="微软雅黑"/>
                <a:ea typeface="微软雅黑"/>
              </a:rPr>
              <a:t>)</a:t>
            </a: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en-US" altLang="zh-TW" sz="4400" dirty="0">
                <a:latin typeface="微软雅黑"/>
                <a:ea typeface="微软雅黑"/>
              </a:rPr>
              <a:t>         Microsoft .NET Framework 2.0/3.5/4.0</a:t>
            </a:r>
            <a:r>
              <a:rPr lang="zh-TW" altLang="en-US" sz="4400" dirty="0">
                <a:latin typeface="微软雅黑"/>
                <a:ea typeface="微软雅黑"/>
              </a:rPr>
              <a:t>／</a:t>
            </a:r>
            <a:r>
              <a:rPr lang="en-US" altLang="zh-TW" sz="4400" dirty="0">
                <a:latin typeface="微软雅黑"/>
                <a:ea typeface="微软雅黑"/>
              </a:rPr>
              <a:t>4.5</a:t>
            </a: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en-US" altLang="zh-TW" sz="4400" dirty="0">
                <a:latin typeface="微软雅黑"/>
                <a:ea typeface="微软雅黑"/>
              </a:rPr>
              <a:t>         Internet Explorer 10/11</a:t>
            </a: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en-US" altLang="zh-TW" sz="4400" dirty="0">
                <a:latin typeface="微软雅黑"/>
                <a:ea typeface="微软雅黑"/>
              </a:rPr>
              <a:t>3.  </a:t>
            </a:r>
            <a:r>
              <a:rPr lang="zh-TW" altLang="en-US" sz="4400" dirty="0">
                <a:latin typeface="微软雅黑"/>
                <a:ea typeface="微软雅黑"/>
              </a:rPr>
              <a:t>显示终端</a:t>
            </a:r>
            <a:endParaRPr lang="en-US" altLang="zh-TW" sz="4400" dirty="0">
              <a:latin typeface="微软雅黑"/>
              <a:ea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en-US" altLang="zh-TW" sz="4400" dirty="0">
                <a:latin typeface="微软雅黑"/>
                <a:ea typeface="微软雅黑"/>
              </a:rPr>
              <a:t>         Windows 10 (with Service Pack</a:t>
            </a:r>
            <a:r>
              <a:rPr lang="zh-TW" altLang="en-US" sz="4400" dirty="0">
                <a:latin typeface="微软雅黑"/>
                <a:ea typeface="微软雅黑"/>
              </a:rPr>
              <a:t>更佳</a:t>
            </a:r>
            <a:r>
              <a:rPr lang="en-US" altLang="zh-TW" sz="4400" dirty="0">
                <a:latin typeface="微软雅黑"/>
                <a:ea typeface="微软雅黑"/>
              </a:rPr>
              <a:t>)</a:t>
            </a: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en-US" altLang="zh-TW" sz="4400" dirty="0">
                <a:latin typeface="微软雅黑"/>
                <a:ea typeface="微软雅黑"/>
              </a:rPr>
              <a:t>         Microsoft .NET Framework 2.0/3.5/4.0</a:t>
            </a:r>
            <a:r>
              <a:rPr lang="zh-TW" altLang="en-US" sz="4400" dirty="0">
                <a:latin typeface="微软雅黑"/>
                <a:ea typeface="微软雅黑"/>
              </a:rPr>
              <a:t>／</a:t>
            </a:r>
            <a:r>
              <a:rPr lang="en-US" altLang="zh-TW" sz="4400" dirty="0">
                <a:latin typeface="微软雅黑"/>
                <a:ea typeface="微软雅黑"/>
              </a:rPr>
              <a:t>4.5</a:t>
            </a: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en-US" altLang="zh-TW" sz="4400" dirty="0">
                <a:latin typeface="微软雅黑"/>
                <a:ea typeface="微软雅黑"/>
              </a:rPr>
              <a:t>         Internet Explorer 10/11</a:t>
            </a:r>
          </a:p>
        </p:txBody>
      </p:sp>
    </p:spTree>
    <p:extLst>
      <p:ext uri="{BB962C8B-B14F-4D97-AF65-F5344CB8AC3E}">
        <p14:creationId xmlns:p14="http://schemas.microsoft.com/office/powerpoint/2010/main" val="351614623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E177CE96-1F32-414B-8C44-EF2B604BE33B}"/>
              </a:ext>
            </a:extLst>
          </p:cNvPr>
          <p:cNvSpPr txBox="1">
            <a:spLocks/>
          </p:cNvSpPr>
          <p:nvPr/>
        </p:nvSpPr>
        <p:spPr>
          <a:xfrm>
            <a:off x="6853426" y="271848"/>
            <a:ext cx="10050617" cy="22291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Autofit/>
          </a:bodyPr>
          <a:lstStyle>
            <a:lvl1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en-US" altLang="zh-TW" sz="8000" dirty="0">
                <a:solidFill>
                  <a:schemeClr val="accent1"/>
                </a:solidFill>
              </a:rPr>
              <a:t>IED FIDS</a:t>
            </a:r>
            <a:r>
              <a:rPr lang="zh-TW" altLang="en-US" sz="8000" dirty="0">
                <a:solidFill>
                  <a:schemeClr val="accent1"/>
                </a:solidFill>
              </a:rPr>
              <a:t>的网络要求</a:t>
            </a:r>
            <a:endParaRPr lang="en-US" sz="8000" dirty="0">
              <a:solidFill>
                <a:schemeClr val="accen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330941F-D055-4676-A4E4-45147B5CB47D}"/>
              </a:ext>
            </a:extLst>
          </p:cNvPr>
          <p:cNvSpPr/>
          <p:nvPr/>
        </p:nvSpPr>
        <p:spPr>
          <a:xfrm>
            <a:off x="2636110" y="4876416"/>
            <a:ext cx="179008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en-US" altLang="zh-CN" sz="4400" dirty="0">
                <a:latin typeface="微软雅黑"/>
                <a:ea typeface="微软雅黑"/>
              </a:rPr>
              <a:t>1.  </a:t>
            </a:r>
            <a:r>
              <a:rPr lang="zh-TW" altLang="en-US" sz="4400" dirty="0">
                <a:latin typeface="微软雅黑"/>
                <a:ea typeface="微软雅黑"/>
              </a:rPr>
              <a:t>数据库服务器和应用服务器之间采用千兆网络</a:t>
            </a:r>
            <a:endParaRPr lang="en-US" altLang="zh-TW" sz="4400" dirty="0">
              <a:latin typeface="微软雅黑"/>
              <a:ea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zh-TW" altLang="zh-TW" sz="4400" dirty="0">
                <a:latin typeface="微软雅黑"/>
                <a:ea typeface="微软雅黑"/>
              </a:rPr>
              <a:t>2</a:t>
            </a:r>
            <a:r>
              <a:rPr lang="en-US" altLang="zh-TW" sz="4400" dirty="0">
                <a:latin typeface="微软雅黑"/>
                <a:ea typeface="微软雅黑"/>
              </a:rPr>
              <a:t>.  </a:t>
            </a:r>
            <a:r>
              <a:rPr lang="zh-TW" altLang="en-US" sz="4400" dirty="0">
                <a:latin typeface="微软雅黑"/>
                <a:ea typeface="微软雅黑"/>
              </a:rPr>
              <a:t>网络主干为千兆或万兆以太网</a:t>
            </a:r>
            <a:endParaRPr lang="en-US" altLang="zh-TW" sz="4400" dirty="0">
              <a:latin typeface="微软雅黑"/>
              <a:ea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zh-TW" altLang="zh-TW" sz="4400" dirty="0">
                <a:latin typeface="微软雅黑"/>
                <a:ea typeface="微软雅黑"/>
              </a:rPr>
              <a:t>3</a:t>
            </a:r>
            <a:r>
              <a:rPr lang="en-US" altLang="zh-TW" sz="4400" dirty="0">
                <a:latin typeface="微软雅黑"/>
                <a:ea typeface="微软雅黑"/>
              </a:rPr>
              <a:t>.  </a:t>
            </a:r>
            <a:r>
              <a:rPr lang="zh-TW" altLang="en-US" sz="4400" dirty="0">
                <a:latin typeface="微软雅黑"/>
                <a:ea typeface="微软雅黑"/>
              </a:rPr>
              <a:t>最低百兆连接到显示终端</a:t>
            </a:r>
            <a:r>
              <a:rPr lang="en-US" altLang="zh-TW" sz="4400" dirty="0">
                <a:latin typeface="微软雅黑"/>
                <a:ea typeface="微软雅黑"/>
              </a:rPr>
              <a:t>DDC</a:t>
            </a: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zh-TW" altLang="zh-TW" sz="4400" dirty="0">
                <a:latin typeface="微软雅黑"/>
                <a:ea typeface="微软雅黑"/>
              </a:rPr>
              <a:t>4</a:t>
            </a:r>
            <a:r>
              <a:rPr lang="en-US" altLang="zh-TW" sz="4400" dirty="0">
                <a:latin typeface="微软雅黑"/>
                <a:ea typeface="微软雅黑"/>
              </a:rPr>
              <a:t>.  </a:t>
            </a:r>
            <a:r>
              <a:rPr lang="zh-TW" altLang="en-US" sz="4400" dirty="0">
                <a:latin typeface="微软雅黑"/>
                <a:ea typeface="微软雅黑"/>
              </a:rPr>
              <a:t>整体网络呈星形以太网</a:t>
            </a:r>
            <a:endParaRPr lang="en-US" altLang="zh-TW" sz="4400" dirty="0">
              <a:latin typeface="微软雅黑"/>
              <a:ea typeface="微软雅黑"/>
            </a:endParaRPr>
          </a:p>
          <a:p>
            <a:pPr algn="l">
              <a:buClr>
                <a:schemeClr val="accent6">
                  <a:lumMod val="40000"/>
                  <a:lumOff val="60000"/>
                </a:schemeClr>
              </a:buClr>
              <a:buFont typeface="Wingdings" charset="2"/>
              <a:buChar char="u"/>
            </a:pPr>
            <a:r>
              <a:rPr lang="zh-TW" altLang="zh-TW" sz="4400" dirty="0">
                <a:latin typeface="微软雅黑"/>
                <a:ea typeface="微软雅黑"/>
              </a:rPr>
              <a:t>5</a:t>
            </a:r>
            <a:r>
              <a:rPr lang="en-US" altLang="zh-TW" sz="4400" dirty="0">
                <a:latin typeface="微软雅黑"/>
                <a:ea typeface="微软雅黑"/>
              </a:rPr>
              <a:t>.  </a:t>
            </a:r>
            <a:r>
              <a:rPr lang="zh-TW" altLang="en-US" sz="4400" dirty="0">
                <a:latin typeface="微软雅黑"/>
                <a:ea typeface="微软雅黑"/>
              </a:rPr>
              <a:t>可划分</a:t>
            </a:r>
            <a:r>
              <a:rPr lang="en-US" altLang="zh-TW" sz="4400" dirty="0">
                <a:latin typeface="微软雅黑"/>
                <a:ea typeface="微软雅黑"/>
              </a:rPr>
              <a:t>VLAN</a:t>
            </a:r>
            <a:r>
              <a:rPr lang="zh-TW" altLang="en-US" sz="4400" dirty="0">
                <a:latin typeface="微软雅黑"/>
                <a:ea typeface="微软雅黑"/>
              </a:rPr>
              <a:t>将显示终端与应用服务器为同一</a:t>
            </a:r>
            <a:r>
              <a:rPr lang="en-US" altLang="zh-TW" sz="4400" dirty="0">
                <a:latin typeface="微软雅黑"/>
                <a:ea typeface="微软雅黑"/>
              </a:rPr>
              <a:t>VLAN</a:t>
            </a:r>
            <a:r>
              <a:rPr lang="zh-TW" altLang="en-US" sz="4400" dirty="0">
                <a:latin typeface="微软雅黑"/>
                <a:ea typeface="微软雅黑"/>
              </a:rPr>
              <a:t>，应用服务器和数据库服务器为一个</a:t>
            </a:r>
            <a:r>
              <a:rPr lang="en-US" altLang="zh-TW" sz="4400" dirty="0">
                <a:latin typeface="微软雅黑"/>
                <a:ea typeface="微软雅黑"/>
              </a:rPr>
              <a:t>VLAN</a:t>
            </a:r>
            <a:r>
              <a:rPr lang="zh-TW" altLang="en-US" sz="4400" dirty="0">
                <a:latin typeface="微软雅黑"/>
                <a:ea typeface="微软雅黑"/>
              </a:rPr>
              <a:t>，以保证应用服务器与数据库服务器的网络通讯</a:t>
            </a:r>
            <a:endParaRPr lang="en-US" altLang="zh-CN" sz="4400" dirty="0"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998267853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E177CE96-1F32-414B-8C44-EF2B604BE33B}"/>
              </a:ext>
            </a:extLst>
          </p:cNvPr>
          <p:cNvSpPr txBox="1">
            <a:spLocks/>
          </p:cNvSpPr>
          <p:nvPr/>
        </p:nvSpPr>
        <p:spPr>
          <a:xfrm>
            <a:off x="7409481" y="579523"/>
            <a:ext cx="10050617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Autofit/>
          </a:bodyPr>
          <a:lstStyle>
            <a:lvl1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en-US" altLang="zh-CN" sz="8000" dirty="0">
                <a:solidFill>
                  <a:schemeClr val="accent1"/>
                </a:solidFill>
              </a:rPr>
              <a:t>IED FIDS</a:t>
            </a:r>
            <a:r>
              <a:rPr lang="zh-TW" altLang="en-US" sz="8000" dirty="0">
                <a:solidFill>
                  <a:schemeClr val="accent1"/>
                </a:solidFill>
              </a:rPr>
              <a:t>的</a:t>
            </a:r>
            <a:r>
              <a:rPr lang="zh-CN" altLang="en-US" sz="8000" dirty="0">
                <a:solidFill>
                  <a:schemeClr val="accent1"/>
                </a:solidFill>
              </a:rPr>
              <a:t>系统架构</a:t>
            </a:r>
            <a:endParaRPr lang="en-US" sz="8000" dirty="0">
              <a:solidFill>
                <a:schemeClr val="accent1"/>
              </a:solidFill>
            </a:endParaRPr>
          </a:p>
        </p:txBody>
      </p:sp>
      <p:pic>
        <p:nvPicPr>
          <p:cNvPr id="5" name="图片 4" descr="System Archietecture.png">
            <a:extLst>
              <a:ext uri="{FF2B5EF4-FFF2-40B4-BE49-F238E27FC236}">
                <a16:creationId xmlns:a16="http://schemas.microsoft.com/office/drawing/2014/main" id="{4B7707DF-1A78-4C5B-95B8-D532C1959E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130" y="3034739"/>
            <a:ext cx="18213739" cy="10101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40235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E177CE96-1F32-414B-8C44-EF2B604BE33B}"/>
              </a:ext>
            </a:extLst>
          </p:cNvPr>
          <p:cNvSpPr txBox="1">
            <a:spLocks/>
          </p:cNvSpPr>
          <p:nvPr/>
        </p:nvSpPr>
        <p:spPr>
          <a:xfrm>
            <a:off x="7360054" y="641307"/>
            <a:ext cx="10050617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Autofit/>
          </a:bodyPr>
          <a:lstStyle>
            <a:lvl1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en-US" altLang="zh-CN" sz="8000" dirty="0">
                <a:solidFill>
                  <a:schemeClr val="accent1"/>
                </a:solidFill>
              </a:rPr>
              <a:t>IED FIDS</a:t>
            </a:r>
            <a:r>
              <a:rPr lang="zh-TW" altLang="en-US" sz="8000" dirty="0">
                <a:solidFill>
                  <a:schemeClr val="accent1"/>
                </a:solidFill>
              </a:rPr>
              <a:t>的</a:t>
            </a:r>
            <a:r>
              <a:rPr lang="zh-CN" altLang="en-US" sz="8000" dirty="0">
                <a:solidFill>
                  <a:schemeClr val="accent1"/>
                </a:solidFill>
              </a:rPr>
              <a:t>网路架构</a:t>
            </a:r>
            <a:endParaRPr lang="en-US" sz="8000" dirty="0">
              <a:solidFill>
                <a:schemeClr val="accent1"/>
              </a:solidFill>
            </a:endParaRPr>
          </a:p>
        </p:txBody>
      </p:sp>
      <p:pic>
        <p:nvPicPr>
          <p:cNvPr id="5" name="图片 4" descr="Network Archietecture.png">
            <a:extLst>
              <a:ext uri="{FF2B5EF4-FFF2-40B4-BE49-F238E27FC236}">
                <a16:creationId xmlns:a16="http://schemas.microsoft.com/office/drawing/2014/main" id="{23EBE50C-522F-4F46-B412-F3C598928A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359" y="2977508"/>
            <a:ext cx="17608258" cy="9799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2833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E177CE96-1F32-414B-8C44-EF2B604BE33B}"/>
              </a:ext>
            </a:extLst>
          </p:cNvPr>
          <p:cNvSpPr txBox="1">
            <a:spLocks/>
          </p:cNvSpPr>
          <p:nvPr/>
        </p:nvSpPr>
        <p:spPr>
          <a:xfrm>
            <a:off x="6203092" y="789588"/>
            <a:ext cx="11602995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Autofit/>
          </a:bodyPr>
          <a:lstStyle>
            <a:lvl1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en-US" altLang="zh-CN" sz="8000" dirty="0">
                <a:solidFill>
                  <a:schemeClr val="accent1"/>
                </a:solidFill>
              </a:rPr>
              <a:t>IED FIDS</a:t>
            </a:r>
            <a:r>
              <a:rPr lang="zh-CN" altLang="en-US" sz="8000" dirty="0">
                <a:solidFill>
                  <a:schemeClr val="accent1"/>
                </a:solidFill>
              </a:rPr>
              <a:t>系统的主要软件</a:t>
            </a:r>
            <a:endParaRPr lang="en-US" sz="8000" dirty="0">
              <a:solidFill>
                <a:schemeClr val="accent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330941F-D055-4676-A4E4-45147B5CB47D}"/>
              </a:ext>
            </a:extLst>
          </p:cNvPr>
          <p:cNvSpPr/>
          <p:nvPr/>
        </p:nvSpPr>
        <p:spPr>
          <a:xfrm>
            <a:off x="4378412" y="4582697"/>
            <a:ext cx="17900820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>
                <a:schemeClr val="tx2"/>
              </a:buClr>
              <a:buSzPct val="115000"/>
            </a:pPr>
            <a:r>
              <a:rPr lang="zh-TW" altLang="en-US" sz="4400" dirty="0">
                <a:latin typeface="微软雅黑"/>
                <a:ea typeface="微软雅黑"/>
              </a:rPr>
              <a:t>数据库服务器：</a:t>
            </a:r>
            <a:endParaRPr lang="en-US" altLang="zh-TW" sz="4400" dirty="0">
              <a:latin typeface="微软雅黑"/>
              <a:ea typeface="微软雅黑"/>
            </a:endParaRPr>
          </a:p>
          <a:p>
            <a:pPr algn="l"/>
            <a:r>
              <a:rPr lang="zh-CN" altLang="en-US" sz="4400" dirty="0">
                <a:latin typeface="微软雅黑"/>
                <a:ea typeface="微软雅黑"/>
              </a:rPr>
              <a:t> </a:t>
            </a:r>
            <a:r>
              <a:rPr lang="en-US" altLang="zh-CN" sz="4400" dirty="0">
                <a:latin typeface="微软雅黑"/>
                <a:ea typeface="微软雅黑"/>
              </a:rPr>
              <a:t>• IED0675 – PRIZM Core               </a:t>
            </a:r>
            <a:r>
              <a:rPr lang="zh-TW" altLang="en-US" sz="4400" dirty="0">
                <a:latin typeface="微软雅黑"/>
                <a:ea typeface="微软雅黑"/>
              </a:rPr>
              <a:t>数据库及核心服务</a:t>
            </a:r>
            <a:endParaRPr lang="en-US" altLang="zh-CN" sz="4400" dirty="0">
              <a:latin typeface="微软雅黑"/>
              <a:ea typeface="微软雅黑"/>
            </a:endParaRPr>
          </a:p>
          <a:p>
            <a:pPr algn="l"/>
            <a:r>
              <a:rPr lang="en-US" altLang="zh-CN" sz="4400" dirty="0">
                <a:latin typeface="微软雅黑"/>
                <a:ea typeface="微软雅黑"/>
              </a:rPr>
              <a:t>• IED0677 – PRIZM Link                </a:t>
            </a:r>
            <a:r>
              <a:rPr lang="zh-TW" altLang="en-US" sz="4400" dirty="0">
                <a:latin typeface="微软雅黑"/>
                <a:ea typeface="微软雅黑"/>
              </a:rPr>
              <a:t>外部数据接口模块</a:t>
            </a:r>
            <a:endParaRPr lang="en-US" altLang="zh-CN" sz="4400" dirty="0">
              <a:latin typeface="微软雅黑"/>
              <a:ea typeface="微软雅黑"/>
            </a:endParaRPr>
          </a:p>
          <a:p>
            <a:pPr algn="l"/>
            <a:r>
              <a:rPr lang="en-US" altLang="zh-CN" sz="4400" dirty="0">
                <a:latin typeface="微软雅黑"/>
                <a:ea typeface="微软雅黑"/>
              </a:rPr>
              <a:t>• IED0679 – PRIZM Scheduler        </a:t>
            </a:r>
            <a:r>
              <a:rPr lang="zh-TW" altLang="en-US" sz="4400" dirty="0">
                <a:latin typeface="微软雅黑"/>
                <a:ea typeface="微软雅黑"/>
              </a:rPr>
              <a:t>内容及广告管理模块</a:t>
            </a:r>
            <a:endParaRPr lang="en-US" altLang="zh-CN" sz="4400" dirty="0">
              <a:latin typeface="微软雅黑"/>
              <a:ea typeface="微软雅黑"/>
            </a:endParaRPr>
          </a:p>
          <a:p>
            <a:pPr algn="l"/>
            <a:r>
              <a:rPr lang="en-US" altLang="zh-CN" sz="4400" dirty="0">
                <a:latin typeface="微软雅黑"/>
                <a:ea typeface="微软雅黑"/>
              </a:rPr>
              <a:t>• IED0673 – PRIZM TCM               </a:t>
            </a:r>
            <a:r>
              <a:rPr lang="zh-TW" altLang="en-US" sz="4400" dirty="0">
                <a:latin typeface="微软雅黑"/>
                <a:ea typeface="微软雅黑"/>
              </a:rPr>
              <a:t>报到柜台分配管理</a:t>
            </a:r>
            <a:endParaRPr lang="en-US" altLang="zh-TW" sz="4400" dirty="0">
              <a:latin typeface="微软雅黑"/>
              <a:ea typeface="微软雅黑"/>
            </a:endParaRPr>
          </a:p>
          <a:p>
            <a:pPr algn="l"/>
            <a:r>
              <a:rPr lang="zh-TW" altLang="en-US" sz="4400" dirty="0">
                <a:latin typeface="微软雅黑"/>
                <a:ea typeface="微软雅黑"/>
              </a:rPr>
              <a:t>应用服务器：</a:t>
            </a:r>
            <a:endParaRPr lang="en-US" altLang="zh-TW" sz="4400" dirty="0">
              <a:latin typeface="微软雅黑"/>
              <a:ea typeface="微软雅黑"/>
            </a:endParaRPr>
          </a:p>
          <a:p>
            <a:pPr algn="l"/>
            <a:r>
              <a:rPr lang="en-US" altLang="zh-CN" sz="4400" dirty="0">
                <a:latin typeface="微软雅黑"/>
                <a:ea typeface="微软雅黑"/>
              </a:rPr>
              <a:t>• IED0678 – PRIZM Gen                </a:t>
            </a:r>
            <a:r>
              <a:rPr lang="zh-TW" altLang="en-US" sz="4400" dirty="0">
                <a:latin typeface="微软雅黑"/>
                <a:ea typeface="微软雅黑"/>
              </a:rPr>
              <a:t>显示页面生成模块</a:t>
            </a:r>
            <a:endParaRPr lang="en-US" altLang="zh-CN" sz="4400" dirty="0">
              <a:latin typeface="微软雅黑"/>
              <a:ea typeface="微软雅黑"/>
            </a:endParaRPr>
          </a:p>
          <a:p>
            <a:pPr algn="l"/>
            <a:r>
              <a:rPr lang="en-US" altLang="zh-CN" sz="4400" dirty="0">
                <a:latin typeface="微软雅黑"/>
                <a:ea typeface="微软雅黑"/>
              </a:rPr>
              <a:t>• IED0671 – PRIZM Drive              </a:t>
            </a:r>
            <a:r>
              <a:rPr lang="zh-TW" altLang="en-US" sz="4400" dirty="0">
                <a:latin typeface="微软雅黑"/>
                <a:ea typeface="微软雅黑"/>
              </a:rPr>
              <a:t>非</a:t>
            </a:r>
            <a:r>
              <a:rPr lang="en-US" altLang="zh-TW" sz="4400" dirty="0">
                <a:latin typeface="微软雅黑"/>
                <a:ea typeface="微软雅黑"/>
              </a:rPr>
              <a:t>LCD</a:t>
            </a:r>
            <a:r>
              <a:rPr lang="zh-TW" altLang="en-US" sz="4400" dirty="0">
                <a:latin typeface="微软雅黑"/>
                <a:ea typeface="微软雅黑"/>
              </a:rPr>
              <a:t>显示接口模块</a:t>
            </a:r>
            <a:endParaRPr lang="en-US" altLang="zh-CN" sz="4400" dirty="0">
              <a:latin typeface="微软雅黑"/>
              <a:ea typeface="微软雅黑"/>
            </a:endParaRPr>
          </a:p>
          <a:p>
            <a:pPr algn="l"/>
            <a:r>
              <a:rPr lang="en-US" altLang="zh-CN" sz="4400" dirty="0">
                <a:latin typeface="微软雅黑"/>
                <a:ea typeface="微软雅黑"/>
              </a:rPr>
              <a:t>• IED0672 – PRIZM Live                </a:t>
            </a:r>
            <a:r>
              <a:rPr lang="en-US" altLang="zh-TW" sz="4400" dirty="0">
                <a:latin typeface="微软雅黑"/>
                <a:ea typeface="微软雅黑"/>
              </a:rPr>
              <a:t>Web</a:t>
            </a:r>
            <a:r>
              <a:rPr lang="zh-TW" altLang="en-US" sz="4400" dirty="0">
                <a:latin typeface="微软雅黑"/>
                <a:ea typeface="微软雅黑"/>
              </a:rPr>
              <a:t>页面接口模块</a:t>
            </a:r>
            <a:endParaRPr lang="en-US" altLang="zh-CN" sz="4400" dirty="0">
              <a:latin typeface="微软雅黑"/>
              <a:ea typeface="微软雅黑"/>
            </a:endParaRPr>
          </a:p>
          <a:p>
            <a:pPr algn="l"/>
            <a:r>
              <a:rPr lang="zh-TW" altLang="en-US" sz="4400" dirty="0">
                <a:latin typeface="微软雅黑"/>
                <a:ea typeface="微软雅黑"/>
              </a:rPr>
              <a:t>终端显示</a:t>
            </a:r>
            <a:r>
              <a:rPr lang="en-US" altLang="zh-TW" sz="4400" dirty="0">
                <a:latin typeface="微软雅黑"/>
                <a:ea typeface="微软雅黑"/>
              </a:rPr>
              <a:t>DDC</a:t>
            </a:r>
            <a:r>
              <a:rPr lang="zh-TW" altLang="en-US" sz="4400" dirty="0">
                <a:latin typeface="微软雅黑"/>
                <a:ea typeface="微软雅黑"/>
              </a:rPr>
              <a:t>：</a:t>
            </a:r>
            <a:endParaRPr lang="en-US" altLang="zh-TW" sz="4400" dirty="0">
              <a:latin typeface="微软雅黑"/>
              <a:ea typeface="微软雅黑"/>
            </a:endParaRPr>
          </a:p>
          <a:p>
            <a:pPr algn="l"/>
            <a:r>
              <a:rPr lang="en-US" altLang="zh-CN" sz="4400" dirty="0">
                <a:latin typeface="微软雅黑"/>
                <a:ea typeface="微软雅黑"/>
              </a:rPr>
              <a:t>• </a:t>
            </a:r>
            <a:r>
              <a:rPr lang="en-US" altLang="zh-TW" sz="4400" dirty="0">
                <a:latin typeface="微软雅黑"/>
                <a:ea typeface="微软雅黑"/>
              </a:rPr>
              <a:t>I</a:t>
            </a:r>
            <a:r>
              <a:rPr lang="en-US" altLang="zh-CN" sz="4400" dirty="0">
                <a:latin typeface="微软雅黑"/>
                <a:ea typeface="微软雅黑"/>
              </a:rPr>
              <a:t>ED0676 – PRIZM DDC                </a:t>
            </a:r>
            <a:r>
              <a:rPr lang="zh-TW" altLang="en-US" sz="4400" dirty="0">
                <a:latin typeface="微软雅黑"/>
                <a:ea typeface="微软雅黑"/>
              </a:rPr>
              <a:t>飞航信息显示模块</a:t>
            </a:r>
            <a:endParaRPr lang="en-US" altLang="zh-CN" sz="4400" dirty="0"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86835970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>
            <a:extLst>
              <a:ext uri="{FF2B5EF4-FFF2-40B4-BE49-F238E27FC236}">
                <a16:creationId xmlns:a16="http://schemas.microsoft.com/office/drawing/2014/main" id="{E177CE96-1F32-414B-8C44-EF2B604BE33B}"/>
              </a:ext>
            </a:extLst>
          </p:cNvPr>
          <p:cNvSpPr txBox="1">
            <a:spLocks/>
          </p:cNvSpPr>
          <p:nvPr/>
        </p:nvSpPr>
        <p:spPr>
          <a:xfrm>
            <a:off x="7360054" y="641307"/>
            <a:ext cx="10050617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71437" tIns="71437" rIns="71437" bIns="71437" anchor="ctr">
            <a:noAutofit/>
          </a:bodyPr>
          <a:lstStyle>
            <a:lvl1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0" algn="ctr" defTabSz="821531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200" b="0" i="0" u="none" strike="noStrike" cap="none" spc="0" baseline="0"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pPr hangingPunct="1"/>
            <a:r>
              <a:rPr lang="en-US" altLang="zh-CN" sz="8000" dirty="0">
                <a:solidFill>
                  <a:schemeClr val="accent1"/>
                </a:solidFill>
              </a:rPr>
              <a:t>IED FIDS</a:t>
            </a:r>
            <a:r>
              <a:rPr lang="zh-TW" altLang="en-US" sz="8000" dirty="0">
                <a:solidFill>
                  <a:schemeClr val="accent1"/>
                </a:solidFill>
              </a:rPr>
              <a:t>的</a:t>
            </a:r>
            <a:r>
              <a:rPr lang="zh-CN" altLang="en-US" sz="8000" dirty="0">
                <a:solidFill>
                  <a:schemeClr val="accent1"/>
                </a:solidFill>
              </a:rPr>
              <a:t>显示硬件</a:t>
            </a:r>
            <a:endParaRPr lang="en-US" sz="8000" dirty="0">
              <a:solidFill>
                <a:schemeClr val="accent1"/>
              </a:soli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27D1AE0-471D-48CB-9030-FF3A3D66A8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5234" y="3361886"/>
            <a:ext cx="15692204" cy="609115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97E1394-49CD-401D-8AE0-92B20E3568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3858" y="9684816"/>
            <a:ext cx="9990401" cy="321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74745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Gradient">
  <a:themeElements>
    <a:clrScheme name="Gradient">
      <a:dk1>
        <a:srgbClr val="FF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016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1016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1016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blurRad="101600" dir="18900000" rotWithShape="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23998" dir="2700000" rotWithShape="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dient">
  <a:themeElements>
    <a:clrScheme name="Gradie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016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101600" dir="18900000" rotWithShape="0">
              <a:srgbClr val="000000">
                <a:alpha val="80000"/>
              </a:srgbClr>
            </a:outerShdw>
          </a:effectLst>
        </a:effectStyle>
        <a:effectStyle>
          <a:effectLst>
            <a:outerShdw blurRad="101600" dir="18900000" rotWithShape="0">
              <a:srgbClr val="000000">
                <a:alpha val="8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1">
                <a:hueOff val="321133"/>
                <a:satOff val="-12043"/>
                <a:lumOff val="-7113"/>
              </a:schemeClr>
            </a:gs>
          </a:gsLst>
          <a:lin ang="5400000" scaled="0"/>
        </a:gradFill>
        <a:ln w="12700" cap="flat">
          <a:noFill/>
          <a:miter lim="400000"/>
        </a:ln>
        <a:effectLst>
          <a:outerShdw blurRad="101600" dir="18900000" rotWithShape="0">
            <a:srgbClr val="000000">
              <a:alpha val="80000"/>
            </a:srgbClr>
          </a:outerShdw>
        </a:effectLst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23998" dir="2700000" rotWithShape="0">
                <a:srgbClr val="000000">
                  <a:alpha val="31034"/>
                </a:srgbClr>
              </a:outerShdw>
            </a:effectLst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661</Words>
  <Application>Microsoft Office PowerPoint</Application>
  <PresentationFormat>自定义</PresentationFormat>
  <Paragraphs>77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Helvetica Light</vt:lpstr>
      <vt:lpstr>Helvetica Neue</vt:lpstr>
      <vt:lpstr>YuppySC-Regular</vt:lpstr>
      <vt:lpstr>华文楷体</vt:lpstr>
      <vt:lpstr>儷黑 Pro</vt:lpstr>
      <vt:lpstr>微软雅黑</vt:lpstr>
      <vt:lpstr>Helvetica</vt:lpstr>
      <vt:lpstr>Wingdings</vt:lpstr>
      <vt:lpstr>Gradient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IED公共广播系统介绍</dc:title>
  <cp:lastModifiedBy>观云 闲庭</cp:lastModifiedBy>
  <cp:revision>33</cp:revision>
  <dcterms:modified xsi:type="dcterms:W3CDTF">2020-01-22T04:42:34Z</dcterms:modified>
</cp:coreProperties>
</file>